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67" r:id="rId4"/>
    <p:sldId id="259" r:id="rId5"/>
    <p:sldId id="257" r:id="rId6"/>
    <p:sldId id="262" r:id="rId7"/>
    <p:sldId id="260" r:id="rId8"/>
    <p:sldId id="263" r:id="rId9"/>
    <p:sldId id="261" r:id="rId10"/>
    <p:sldId id="264" r:id="rId11"/>
    <p:sldId id="265" r:id="rId12"/>
    <p:sldId id="266" r:id="rId13"/>
    <p:sldId id="26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E93A71E-87A1-0E01-025D-0C63FDB58C44}" v="127" dt="2025-08-12T23:43:57.689"/>
    <p1510:client id="{E7392E73-F029-7413-ED15-FAD39C2E4A95}" v="218" dt="2025-08-14T14:50:33.53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E26692C-59D4-4630-8CA5-E186154376CF}" type="doc">
      <dgm:prSet loTypeId="urn:microsoft.com/office/officeart/2005/8/layout/vList2" loCatId="list" qsTypeId="urn:microsoft.com/office/officeart/2005/8/quickstyle/simple4" qsCatId="simple" csTypeId="urn:microsoft.com/office/officeart/2005/8/colors/colorful3" csCatId="colorful"/>
      <dgm:spPr/>
      <dgm:t>
        <a:bodyPr/>
        <a:lstStyle/>
        <a:p>
          <a:endParaRPr lang="en-US"/>
        </a:p>
      </dgm:t>
    </dgm:pt>
    <dgm:pt modelId="{62425A58-9CF9-4FC1-932B-C33140FCEC0E}">
      <dgm:prSet/>
      <dgm:spPr/>
      <dgm:t>
        <a:bodyPr/>
        <a:lstStyle/>
        <a:p>
          <a:r>
            <a:rPr lang="en-US"/>
            <a:t>Parking congestion and time wasted finding empty slots</a:t>
          </a:r>
        </a:p>
      </dgm:t>
    </dgm:pt>
    <dgm:pt modelId="{DFFF9298-C851-4F88-9BA9-CDB985C11C6E}" type="parTrans" cxnId="{40354E14-1B93-49B1-8CEB-A6F3F70E2521}">
      <dgm:prSet/>
      <dgm:spPr/>
      <dgm:t>
        <a:bodyPr/>
        <a:lstStyle/>
        <a:p>
          <a:endParaRPr lang="en-US"/>
        </a:p>
      </dgm:t>
    </dgm:pt>
    <dgm:pt modelId="{5617FC01-3C02-454F-B00A-1B7FA349622C}" type="sibTrans" cxnId="{40354E14-1B93-49B1-8CEB-A6F3F70E2521}">
      <dgm:prSet/>
      <dgm:spPr/>
      <dgm:t>
        <a:bodyPr/>
        <a:lstStyle/>
        <a:p>
          <a:endParaRPr lang="en-US"/>
        </a:p>
      </dgm:t>
    </dgm:pt>
    <dgm:pt modelId="{D733B534-F703-4F4A-B7CF-83413456AF7F}">
      <dgm:prSet/>
      <dgm:spPr/>
      <dgm:t>
        <a:bodyPr/>
        <a:lstStyle/>
        <a:p>
          <a:r>
            <a:rPr lang="en-US"/>
            <a:t>Need for a </a:t>
          </a:r>
          <a:r>
            <a:rPr lang="en-US" b="1"/>
            <a:t>low-cost</a:t>
          </a:r>
          <a:r>
            <a:rPr lang="en-US"/>
            <a:t>, </a:t>
          </a:r>
          <a:r>
            <a:rPr lang="en-US" b="1"/>
            <a:t>easy-to-deploy</a:t>
          </a:r>
          <a:r>
            <a:rPr lang="en-US"/>
            <a:t> solution</a:t>
          </a:r>
        </a:p>
      </dgm:t>
    </dgm:pt>
    <dgm:pt modelId="{AE10D404-D138-48E9-B8B9-5BCAC97A18E4}" type="parTrans" cxnId="{023214D3-72AE-4444-89BE-4A3E23B13F6C}">
      <dgm:prSet/>
      <dgm:spPr/>
      <dgm:t>
        <a:bodyPr/>
        <a:lstStyle/>
        <a:p>
          <a:endParaRPr lang="en-US"/>
        </a:p>
      </dgm:t>
    </dgm:pt>
    <dgm:pt modelId="{A0DD1C5C-30E7-44FA-95EF-24CD54787D17}" type="sibTrans" cxnId="{023214D3-72AE-4444-89BE-4A3E23B13F6C}">
      <dgm:prSet/>
      <dgm:spPr/>
      <dgm:t>
        <a:bodyPr/>
        <a:lstStyle/>
        <a:p>
          <a:endParaRPr lang="en-US"/>
        </a:p>
      </dgm:t>
    </dgm:pt>
    <dgm:pt modelId="{8CEE47A3-9F9C-4CDC-ADDB-842B2E17C491}">
      <dgm:prSet/>
      <dgm:spPr/>
      <dgm:t>
        <a:bodyPr/>
        <a:lstStyle/>
        <a:p>
          <a:r>
            <a:rPr lang="en-US"/>
            <a:t>Real-time display of </a:t>
          </a:r>
          <a:r>
            <a:rPr lang="en-US" b="1"/>
            <a:t>available spots</a:t>
          </a:r>
          <a:endParaRPr lang="en-US"/>
        </a:p>
      </dgm:t>
    </dgm:pt>
    <dgm:pt modelId="{608F521E-1FBF-4CF3-A9D2-14339348550F}" type="parTrans" cxnId="{7CFF2042-2F27-4241-93EB-4EADD41D465E}">
      <dgm:prSet/>
      <dgm:spPr/>
      <dgm:t>
        <a:bodyPr/>
        <a:lstStyle/>
        <a:p>
          <a:endParaRPr lang="en-US"/>
        </a:p>
      </dgm:t>
    </dgm:pt>
    <dgm:pt modelId="{0B5204E4-A692-45F3-B7D2-D7E320968018}" type="sibTrans" cxnId="{7CFF2042-2F27-4241-93EB-4EADD41D465E}">
      <dgm:prSet/>
      <dgm:spPr/>
      <dgm:t>
        <a:bodyPr/>
        <a:lstStyle/>
        <a:p>
          <a:endParaRPr lang="en-US"/>
        </a:p>
      </dgm:t>
    </dgm:pt>
    <dgm:pt modelId="{BA32765D-C10B-445C-9C03-6354C6ACAD5D}">
      <dgm:prSet/>
      <dgm:spPr/>
      <dgm:t>
        <a:bodyPr/>
        <a:lstStyle/>
        <a:p>
          <a:r>
            <a:rPr lang="en-US"/>
            <a:t>Scalable for small garages, campuses, events</a:t>
          </a:r>
        </a:p>
      </dgm:t>
    </dgm:pt>
    <dgm:pt modelId="{40D75176-E117-43F8-BF89-B0BC9ABE3D6F}" type="parTrans" cxnId="{F2636D51-113B-4E6A-A23B-A2FBC2B44564}">
      <dgm:prSet/>
      <dgm:spPr/>
      <dgm:t>
        <a:bodyPr/>
        <a:lstStyle/>
        <a:p>
          <a:endParaRPr lang="en-US"/>
        </a:p>
      </dgm:t>
    </dgm:pt>
    <dgm:pt modelId="{B32DD32D-8359-4252-9DFF-B15B80F4F8E9}" type="sibTrans" cxnId="{F2636D51-113B-4E6A-A23B-A2FBC2B44564}">
      <dgm:prSet/>
      <dgm:spPr/>
      <dgm:t>
        <a:bodyPr/>
        <a:lstStyle/>
        <a:p>
          <a:endParaRPr lang="en-US"/>
        </a:p>
      </dgm:t>
    </dgm:pt>
    <dgm:pt modelId="{4BB6FBFB-FE43-479F-A8ED-5C11634AB149}" type="pres">
      <dgm:prSet presAssocID="{0E26692C-59D4-4630-8CA5-E186154376CF}" presName="linear" presStyleCnt="0">
        <dgm:presLayoutVars>
          <dgm:animLvl val="lvl"/>
          <dgm:resizeHandles val="exact"/>
        </dgm:presLayoutVars>
      </dgm:prSet>
      <dgm:spPr/>
    </dgm:pt>
    <dgm:pt modelId="{5501516A-8D13-4E19-85C3-3D746122078C}" type="pres">
      <dgm:prSet presAssocID="{62425A58-9CF9-4FC1-932B-C33140FCEC0E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541DC655-17BB-433D-9A38-0DF1B2AE84E5}" type="pres">
      <dgm:prSet presAssocID="{5617FC01-3C02-454F-B00A-1B7FA349622C}" presName="spacer" presStyleCnt="0"/>
      <dgm:spPr/>
    </dgm:pt>
    <dgm:pt modelId="{3C339134-5823-4C05-9C46-83E739356766}" type="pres">
      <dgm:prSet presAssocID="{D733B534-F703-4F4A-B7CF-83413456AF7F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D2394422-217D-4771-8977-09A68AC235E9}" type="pres">
      <dgm:prSet presAssocID="{A0DD1C5C-30E7-44FA-95EF-24CD54787D17}" presName="spacer" presStyleCnt="0"/>
      <dgm:spPr/>
    </dgm:pt>
    <dgm:pt modelId="{1C33E4A3-2638-4A69-AD91-6F688FB84F85}" type="pres">
      <dgm:prSet presAssocID="{8CEE47A3-9F9C-4CDC-ADDB-842B2E17C491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4B2E2E7F-B1E3-4A54-B62E-59C4ED07E20C}" type="pres">
      <dgm:prSet presAssocID="{0B5204E4-A692-45F3-B7D2-D7E320968018}" presName="spacer" presStyleCnt="0"/>
      <dgm:spPr/>
    </dgm:pt>
    <dgm:pt modelId="{4E8AB447-1078-41FE-8F1B-573AB350722C}" type="pres">
      <dgm:prSet presAssocID="{BA32765D-C10B-445C-9C03-6354C6ACAD5D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40354E14-1B93-49B1-8CEB-A6F3F70E2521}" srcId="{0E26692C-59D4-4630-8CA5-E186154376CF}" destId="{62425A58-9CF9-4FC1-932B-C33140FCEC0E}" srcOrd="0" destOrd="0" parTransId="{DFFF9298-C851-4F88-9BA9-CDB985C11C6E}" sibTransId="{5617FC01-3C02-454F-B00A-1B7FA349622C}"/>
    <dgm:cxn modelId="{7CFF2042-2F27-4241-93EB-4EADD41D465E}" srcId="{0E26692C-59D4-4630-8CA5-E186154376CF}" destId="{8CEE47A3-9F9C-4CDC-ADDB-842B2E17C491}" srcOrd="2" destOrd="0" parTransId="{608F521E-1FBF-4CF3-A9D2-14339348550F}" sibTransId="{0B5204E4-A692-45F3-B7D2-D7E320968018}"/>
    <dgm:cxn modelId="{0E1F876D-10EB-45EA-B3A0-8DE36C3F3D1A}" type="presOf" srcId="{62425A58-9CF9-4FC1-932B-C33140FCEC0E}" destId="{5501516A-8D13-4E19-85C3-3D746122078C}" srcOrd="0" destOrd="0" presId="urn:microsoft.com/office/officeart/2005/8/layout/vList2"/>
    <dgm:cxn modelId="{F2636D51-113B-4E6A-A23B-A2FBC2B44564}" srcId="{0E26692C-59D4-4630-8CA5-E186154376CF}" destId="{BA32765D-C10B-445C-9C03-6354C6ACAD5D}" srcOrd="3" destOrd="0" parTransId="{40D75176-E117-43F8-BF89-B0BC9ABE3D6F}" sibTransId="{B32DD32D-8359-4252-9DFF-B15B80F4F8E9}"/>
    <dgm:cxn modelId="{F6FEBE89-80B5-45BB-BF6F-7932DA79E5C3}" type="presOf" srcId="{D733B534-F703-4F4A-B7CF-83413456AF7F}" destId="{3C339134-5823-4C05-9C46-83E739356766}" srcOrd="0" destOrd="0" presId="urn:microsoft.com/office/officeart/2005/8/layout/vList2"/>
    <dgm:cxn modelId="{023214D3-72AE-4444-89BE-4A3E23B13F6C}" srcId="{0E26692C-59D4-4630-8CA5-E186154376CF}" destId="{D733B534-F703-4F4A-B7CF-83413456AF7F}" srcOrd="1" destOrd="0" parTransId="{AE10D404-D138-48E9-B8B9-5BCAC97A18E4}" sibTransId="{A0DD1C5C-30E7-44FA-95EF-24CD54787D17}"/>
    <dgm:cxn modelId="{746BA9D9-12E7-4983-9B5C-96D448752432}" type="presOf" srcId="{8CEE47A3-9F9C-4CDC-ADDB-842B2E17C491}" destId="{1C33E4A3-2638-4A69-AD91-6F688FB84F85}" srcOrd="0" destOrd="0" presId="urn:microsoft.com/office/officeart/2005/8/layout/vList2"/>
    <dgm:cxn modelId="{04AA97E5-ACBA-4591-BE94-702E1811A7B4}" type="presOf" srcId="{BA32765D-C10B-445C-9C03-6354C6ACAD5D}" destId="{4E8AB447-1078-41FE-8F1B-573AB350722C}" srcOrd="0" destOrd="0" presId="urn:microsoft.com/office/officeart/2005/8/layout/vList2"/>
    <dgm:cxn modelId="{60F335EE-9C7B-4684-8193-C0D5E4092582}" type="presOf" srcId="{0E26692C-59D4-4630-8CA5-E186154376CF}" destId="{4BB6FBFB-FE43-479F-A8ED-5C11634AB149}" srcOrd="0" destOrd="0" presId="urn:microsoft.com/office/officeart/2005/8/layout/vList2"/>
    <dgm:cxn modelId="{5643924D-0E6E-4B04-9961-953FBD6A38A7}" type="presParOf" srcId="{4BB6FBFB-FE43-479F-A8ED-5C11634AB149}" destId="{5501516A-8D13-4E19-85C3-3D746122078C}" srcOrd="0" destOrd="0" presId="urn:microsoft.com/office/officeart/2005/8/layout/vList2"/>
    <dgm:cxn modelId="{B1753A62-86E8-46E8-A700-4F9A68A11E97}" type="presParOf" srcId="{4BB6FBFB-FE43-479F-A8ED-5C11634AB149}" destId="{541DC655-17BB-433D-9A38-0DF1B2AE84E5}" srcOrd="1" destOrd="0" presId="urn:microsoft.com/office/officeart/2005/8/layout/vList2"/>
    <dgm:cxn modelId="{0E69F33A-E633-40DC-95AF-BC81633340DB}" type="presParOf" srcId="{4BB6FBFB-FE43-479F-A8ED-5C11634AB149}" destId="{3C339134-5823-4C05-9C46-83E739356766}" srcOrd="2" destOrd="0" presId="urn:microsoft.com/office/officeart/2005/8/layout/vList2"/>
    <dgm:cxn modelId="{8957011D-98CA-4B6D-880A-A105E9F16121}" type="presParOf" srcId="{4BB6FBFB-FE43-479F-A8ED-5C11634AB149}" destId="{D2394422-217D-4771-8977-09A68AC235E9}" srcOrd="3" destOrd="0" presId="urn:microsoft.com/office/officeart/2005/8/layout/vList2"/>
    <dgm:cxn modelId="{13C4EB52-F3B8-42C1-AFBB-7B2C29BE1485}" type="presParOf" srcId="{4BB6FBFB-FE43-479F-A8ED-5C11634AB149}" destId="{1C33E4A3-2638-4A69-AD91-6F688FB84F85}" srcOrd="4" destOrd="0" presId="urn:microsoft.com/office/officeart/2005/8/layout/vList2"/>
    <dgm:cxn modelId="{13459BA7-BD64-47B6-96D9-98CE1894531D}" type="presParOf" srcId="{4BB6FBFB-FE43-479F-A8ED-5C11634AB149}" destId="{4B2E2E7F-B1E3-4A54-B62E-59C4ED07E20C}" srcOrd="5" destOrd="0" presId="urn:microsoft.com/office/officeart/2005/8/layout/vList2"/>
    <dgm:cxn modelId="{6A1BA4FC-6D1A-4932-A787-D71774BF7ADC}" type="presParOf" srcId="{4BB6FBFB-FE43-479F-A8ED-5C11634AB149}" destId="{4E8AB447-1078-41FE-8F1B-573AB350722C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391FCF5-2A53-4032-B912-8B94322BB856}" type="doc">
      <dgm:prSet loTypeId="urn:microsoft.com/office/officeart/2005/8/layout/vList2" loCatId="list" qsTypeId="urn:microsoft.com/office/officeart/2005/8/quickstyle/simple1" qsCatId="simple" csTypeId="urn:microsoft.com/office/officeart/2005/8/colors/colorful4" csCatId="colorful"/>
      <dgm:spPr/>
      <dgm:t>
        <a:bodyPr/>
        <a:lstStyle/>
        <a:p>
          <a:endParaRPr lang="en-US"/>
        </a:p>
      </dgm:t>
    </dgm:pt>
    <dgm:pt modelId="{4933C9C0-C25C-4DBF-A76F-3DA9AA1DF635}">
      <dgm:prSet/>
      <dgm:spPr/>
      <dgm:t>
        <a:bodyPr/>
        <a:lstStyle/>
        <a:p>
          <a:r>
            <a:rPr lang="en-US" b="1"/>
            <a:t>Inputs:</a:t>
          </a:r>
          <a:r>
            <a:rPr lang="en-US"/>
            <a:t> 4 × IR sensors (detect car presence)</a:t>
          </a:r>
        </a:p>
      </dgm:t>
    </dgm:pt>
    <dgm:pt modelId="{BA07EBAC-D4CC-4F1E-9822-AECFE3EEDA8E}" type="parTrans" cxnId="{2B3B8FF0-DEF5-45A0-9947-0E4120D10076}">
      <dgm:prSet/>
      <dgm:spPr/>
      <dgm:t>
        <a:bodyPr/>
        <a:lstStyle/>
        <a:p>
          <a:endParaRPr lang="en-US"/>
        </a:p>
      </dgm:t>
    </dgm:pt>
    <dgm:pt modelId="{10D93E72-7841-48F7-93B5-4DAD39E12C39}" type="sibTrans" cxnId="{2B3B8FF0-DEF5-45A0-9947-0E4120D10076}">
      <dgm:prSet/>
      <dgm:spPr/>
      <dgm:t>
        <a:bodyPr/>
        <a:lstStyle/>
        <a:p>
          <a:endParaRPr lang="en-US"/>
        </a:p>
      </dgm:t>
    </dgm:pt>
    <dgm:pt modelId="{1ADC6017-D59F-47F8-8BA5-56469CB4902B}">
      <dgm:prSet/>
      <dgm:spPr/>
      <dgm:t>
        <a:bodyPr/>
        <a:lstStyle/>
        <a:p>
          <a:r>
            <a:rPr lang="en-US" b="1"/>
            <a:t>Controller:</a:t>
          </a:r>
          <a:r>
            <a:rPr lang="en-US"/>
            <a:t> Arduino (reads sensors, computes availability)</a:t>
          </a:r>
        </a:p>
      </dgm:t>
    </dgm:pt>
    <dgm:pt modelId="{ABFD009A-23F4-419E-BED9-4BE4279979F2}" type="parTrans" cxnId="{1FCC5142-6419-4945-972A-525C6A537CAC}">
      <dgm:prSet/>
      <dgm:spPr/>
      <dgm:t>
        <a:bodyPr/>
        <a:lstStyle/>
        <a:p>
          <a:endParaRPr lang="en-US"/>
        </a:p>
      </dgm:t>
    </dgm:pt>
    <dgm:pt modelId="{A94AD02B-4E5E-4C76-9A6F-CAC5B64674A8}" type="sibTrans" cxnId="{1FCC5142-6419-4945-972A-525C6A537CAC}">
      <dgm:prSet/>
      <dgm:spPr/>
      <dgm:t>
        <a:bodyPr/>
        <a:lstStyle/>
        <a:p>
          <a:endParaRPr lang="en-US"/>
        </a:p>
      </dgm:t>
    </dgm:pt>
    <dgm:pt modelId="{4598022A-9A05-47C7-8984-35C2F1F75C73}">
      <dgm:prSet/>
      <dgm:spPr/>
      <dgm:t>
        <a:bodyPr/>
        <a:lstStyle/>
        <a:p>
          <a:r>
            <a:rPr lang="en-US" b="1"/>
            <a:t>Outputs:</a:t>
          </a:r>
          <a:r>
            <a:rPr lang="en-US"/>
            <a:t> I²C LCD 16×2 shows slot status/availability</a:t>
          </a:r>
        </a:p>
      </dgm:t>
    </dgm:pt>
    <dgm:pt modelId="{733491C9-87F4-48F7-899C-784784D09364}" type="parTrans" cxnId="{3A7A6EB9-7372-4BBE-A1A4-B7CBF8AFA712}">
      <dgm:prSet/>
      <dgm:spPr/>
      <dgm:t>
        <a:bodyPr/>
        <a:lstStyle/>
        <a:p>
          <a:endParaRPr lang="en-US"/>
        </a:p>
      </dgm:t>
    </dgm:pt>
    <dgm:pt modelId="{E7D36F11-EE8C-4917-8DBD-4CAA1213073B}" type="sibTrans" cxnId="{3A7A6EB9-7372-4BBE-A1A4-B7CBF8AFA712}">
      <dgm:prSet/>
      <dgm:spPr/>
      <dgm:t>
        <a:bodyPr/>
        <a:lstStyle/>
        <a:p>
          <a:endParaRPr lang="en-US"/>
        </a:p>
      </dgm:t>
    </dgm:pt>
    <dgm:pt modelId="{59AAB787-8C07-402F-BA73-47CA9455B993}">
      <dgm:prSet/>
      <dgm:spPr/>
      <dgm:t>
        <a:bodyPr/>
        <a:lstStyle/>
        <a:p>
          <a:r>
            <a:rPr lang="en-US" b="1"/>
            <a:t>Optional:</a:t>
          </a:r>
          <a:r>
            <a:rPr lang="en-US"/>
            <a:t> Servo gate control + Buzzer alerts</a:t>
          </a:r>
        </a:p>
      </dgm:t>
    </dgm:pt>
    <dgm:pt modelId="{6EB81E9B-7C6A-4738-B30B-AA30B97BCEEE}" type="parTrans" cxnId="{B84C1254-0B8F-46BE-A794-ED5E99336FEC}">
      <dgm:prSet/>
      <dgm:spPr/>
      <dgm:t>
        <a:bodyPr/>
        <a:lstStyle/>
        <a:p>
          <a:endParaRPr lang="en-US"/>
        </a:p>
      </dgm:t>
    </dgm:pt>
    <dgm:pt modelId="{09883F3B-7861-410B-AD51-3C2DFCC4A7D0}" type="sibTrans" cxnId="{B84C1254-0B8F-46BE-A794-ED5E99336FEC}">
      <dgm:prSet/>
      <dgm:spPr/>
      <dgm:t>
        <a:bodyPr/>
        <a:lstStyle/>
        <a:p>
          <a:endParaRPr lang="en-US"/>
        </a:p>
      </dgm:t>
    </dgm:pt>
    <dgm:pt modelId="{2592CCB9-C982-4396-92D1-1BE48C022CC6}">
      <dgm:prSet/>
      <dgm:spPr/>
      <dgm:t>
        <a:bodyPr/>
        <a:lstStyle/>
        <a:p>
          <a:r>
            <a:rPr lang="en-US" b="1"/>
            <a:t>Core logic:</a:t>
          </a:r>
          <a:r>
            <a:rPr lang="en-US"/>
            <a:t> Occupied = S1+S2+S3+S4, Available = 4 − Occupied</a:t>
          </a:r>
        </a:p>
      </dgm:t>
    </dgm:pt>
    <dgm:pt modelId="{96F8AC8E-2581-4713-89F6-4850475A6643}" type="parTrans" cxnId="{1BB74DE6-A2FA-449B-8E2D-15C181A5D0C1}">
      <dgm:prSet/>
      <dgm:spPr/>
      <dgm:t>
        <a:bodyPr/>
        <a:lstStyle/>
        <a:p>
          <a:endParaRPr lang="en-US"/>
        </a:p>
      </dgm:t>
    </dgm:pt>
    <dgm:pt modelId="{DFE84746-31C5-4608-9112-F7738BC98343}" type="sibTrans" cxnId="{1BB74DE6-A2FA-449B-8E2D-15C181A5D0C1}">
      <dgm:prSet/>
      <dgm:spPr/>
      <dgm:t>
        <a:bodyPr/>
        <a:lstStyle/>
        <a:p>
          <a:endParaRPr lang="en-US"/>
        </a:p>
      </dgm:t>
    </dgm:pt>
    <dgm:pt modelId="{10CAA7B3-DB5E-46E7-B115-3FEA2730A29B}" type="pres">
      <dgm:prSet presAssocID="{7391FCF5-2A53-4032-B912-8B94322BB856}" presName="linear" presStyleCnt="0">
        <dgm:presLayoutVars>
          <dgm:animLvl val="lvl"/>
          <dgm:resizeHandles val="exact"/>
        </dgm:presLayoutVars>
      </dgm:prSet>
      <dgm:spPr/>
    </dgm:pt>
    <dgm:pt modelId="{A7A25430-91D9-4F21-8D14-8E434F67BF31}" type="pres">
      <dgm:prSet presAssocID="{4933C9C0-C25C-4DBF-A76F-3DA9AA1DF635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F285D79B-93F2-4A4F-AE72-16DD522C955D}" type="pres">
      <dgm:prSet presAssocID="{10D93E72-7841-48F7-93B5-4DAD39E12C39}" presName="spacer" presStyleCnt="0"/>
      <dgm:spPr/>
    </dgm:pt>
    <dgm:pt modelId="{CEAFB9DD-12C4-41D7-9F0A-B578E7120E06}" type="pres">
      <dgm:prSet presAssocID="{1ADC6017-D59F-47F8-8BA5-56469CB4902B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4300D265-2BDB-47EA-BD49-A4FBBDB52E1B}" type="pres">
      <dgm:prSet presAssocID="{A94AD02B-4E5E-4C76-9A6F-CAC5B64674A8}" presName="spacer" presStyleCnt="0"/>
      <dgm:spPr/>
    </dgm:pt>
    <dgm:pt modelId="{FB01736A-E196-4A1A-8CC0-245B004DC1A1}" type="pres">
      <dgm:prSet presAssocID="{4598022A-9A05-47C7-8984-35C2F1F75C73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2ACCFD70-BDE7-492E-9361-379E818CC484}" type="pres">
      <dgm:prSet presAssocID="{E7D36F11-EE8C-4917-8DBD-4CAA1213073B}" presName="spacer" presStyleCnt="0"/>
      <dgm:spPr/>
    </dgm:pt>
    <dgm:pt modelId="{FD191814-99BA-465A-BE4D-096AFC93D5AF}" type="pres">
      <dgm:prSet presAssocID="{59AAB787-8C07-402F-BA73-47CA9455B993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B0AE36A0-47D7-429C-9339-66A6060D2890}" type="pres">
      <dgm:prSet presAssocID="{09883F3B-7861-410B-AD51-3C2DFCC4A7D0}" presName="spacer" presStyleCnt="0"/>
      <dgm:spPr/>
    </dgm:pt>
    <dgm:pt modelId="{305CC656-0824-4205-B29D-44F29CA12121}" type="pres">
      <dgm:prSet presAssocID="{2592CCB9-C982-4396-92D1-1BE48C022CC6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E5F29B36-1065-4A03-B195-94B6E44D9433}" type="presOf" srcId="{4598022A-9A05-47C7-8984-35C2F1F75C73}" destId="{FB01736A-E196-4A1A-8CC0-245B004DC1A1}" srcOrd="0" destOrd="0" presId="urn:microsoft.com/office/officeart/2005/8/layout/vList2"/>
    <dgm:cxn modelId="{1FCC5142-6419-4945-972A-525C6A537CAC}" srcId="{7391FCF5-2A53-4032-B912-8B94322BB856}" destId="{1ADC6017-D59F-47F8-8BA5-56469CB4902B}" srcOrd="1" destOrd="0" parTransId="{ABFD009A-23F4-419E-BED9-4BE4279979F2}" sibTransId="{A94AD02B-4E5E-4C76-9A6F-CAC5B64674A8}"/>
    <dgm:cxn modelId="{B84C1254-0B8F-46BE-A794-ED5E99336FEC}" srcId="{7391FCF5-2A53-4032-B912-8B94322BB856}" destId="{59AAB787-8C07-402F-BA73-47CA9455B993}" srcOrd="3" destOrd="0" parTransId="{6EB81E9B-7C6A-4738-B30B-AA30B97BCEEE}" sibTransId="{09883F3B-7861-410B-AD51-3C2DFCC4A7D0}"/>
    <dgm:cxn modelId="{65AB5C75-83CD-40E9-867C-3821361F72EE}" type="presOf" srcId="{7391FCF5-2A53-4032-B912-8B94322BB856}" destId="{10CAA7B3-DB5E-46E7-B115-3FEA2730A29B}" srcOrd="0" destOrd="0" presId="urn:microsoft.com/office/officeart/2005/8/layout/vList2"/>
    <dgm:cxn modelId="{0154849D-009D-4E0C-8428-06595B4A55CC}" type="presOf" srcId="{4933C9C0-C25C-4DBF-A76F-3DA9AA1DF635}" destId="{A7A25430-91D9-4F21-8D14-8E434F67BF31}" srcOrd="0" destOrd="0" presId="urn:microsoft.com/office/officeart/2005/8/layout/vList2"/>
    <dgm:cxn modelId="{20B509B1-9FB1-4FA6-B898-EA394D308730}" type="presOf" srcId="{1ADC6017-D59F-47F8-8BA5-56469CB4902B}" destId="{CEAFB9DD-12C4-41D7-9F0A-B578E7120E06}" srcOrd="0" destOrd="0" presId="urn:microsoft.com/office/officeart/2005/8/layout/vList2"/>
    <dgm:cxn modelId="{3A7A6EB9-7372-4BBE-A1A4-B7CBF8AFA712}" srcId="{7391FCF5-2A53-4032-B912-8B94322BB856}" destId="{4598022A-9A05-47C7-8984-35C2F1F75C73}" srcOrd="2" destOrd="0" parTransId="{733491C9-87F4-48F7-899C-784784D09364}" sibTransId="{E7D36F11-EE8C-4917-8DBD-4CAA1213073B}"/>
    <dgm:cxn modelId="{9AFBBBD2-197D-41B5-96C1-434ED832E4A2}" type="presOf" srcId="{59AAB787-8C07-402F-BA73-47CA9455B993}" destId="{FD191814-99BA-465A-BE4D-096AFC93D5AF}" srcOrd="0" destOrd="0" presId="urn:microsoft.com/office/officeart/2005/8/layout/vList2"/>
    <dgm:cxn modelId="{5074D4D8-FB09-437B-8577-D57689FE2139}" type="presOf" srcId="{2592CCB9-C982-4396-92D1-1BE48C022CC6}" destId="{305CC656-0824-4205-B29D-44F29CA12121}" srcOrd="0" destOrd="0" presId="urn:microsoft.com/office/officeart/2005/8/layout/vList2"/>
    <dgm:cxn modelId="{1BB74DE6-A2FA-449B-8E2D-15C181A5D0C1}" srcId="{7391FCF5-2A53-4032-B912-8B94322BB856}" destId="{2592CCB9-C982-4396-92D1-1BE48C022CC6}" srcOrd="4" destOrd="0" parTransId="{96F8AC8E-2581-4713-89F6-4850475A6643}" sibTransId="{DFE84746-31C5-4608-9112-F7738BC98343}"/>
    <dgm:cxn modelId="{2B3B8FF0-DEF5-45A0-9947-0E4120D10076}" srcId="{7391FCF5-2A53-4032-B912-8B94322BB856}" destId="{4933C9C0-C25C-4DBF-A76F-3DA9AA1DF635}" srcOrd="0" destOrd="0" parTransId="{BA07EBAC-D4CC-4F1E-9822-AECFE3EEDA8E}" sibTransId="{10D93E72-7841-48F7-93B5-4DAD39E12C39}"/>
    <dgm:cxn modelId="{98339E83-6E66-4DB4-827D-70F2F3B93FC3}" type="presParOf" srcId="{10CAA7B3-DB5E-46E7-B115-3FEA2730A29B}" destId="{A7A25430-91D9-4F21-8D14-8E434F67BF31}" srcOrd="0" destOrd="0" presId="urn:microsoft.com/office/officeart/2005/8/layout/vList2"/>
    <dgm:cxn modelId="{D5C70087-F56E-4F1B-A19E-6866686C45F0}" type="presParOf" srcId="{10CAA7B3-DB5E-46E7-B115-3FEA2730A29B}" destId="{F285D79B-93F2-4A4F-AE72-16DD522C955D}" srcOrd="1" destOrd="0" presId="urn:microsoft.com/office/officeart/2005/8/layout/vList2"/>
    <dgm:cxn modelId="{28BE3D48-EAAA-49B9-A5EE-0CD398F0A0B9}" type="presParOf" srcId="{10CAA7B3-DB5E-46E7-B115-3FEA2730A29B}" destId="{CEAFB9DD-12C4-41D7-9F0A-B578E7120E06}" srcOrd="2" destOrd="0" presId="urn:microsoft.com/office/officeart/2005/8/layout/vList2"/>
    <dgm:cxn modelId="{8AC53659-1A16-4D43-84E0-54FE1CBEDE73}" type="presParOf" srcId="{10CAA7B3-DB5E-46E7-B115-3FEA2730A29B}" destId="{4300D265-2BDB-47EA-BD49-A4FBBDB52E1B}" srcOrd="3" destOrd="0" presId="urn:microsoft.com/office/officeart/2005/8/layout/vList2"/>
    <dgm:cxn modelId="{53860C38-3D9A-4A5E-8182-FC2AB206B692}" type="presParOf" srcId="{10CAA7B3-DB5E-46E7-B115-3FEA2730A29B}" destId="{FB01736A-E196-4A1A-8CC0-245B004DC1A1}" srcOrd="4" destOrd="0" presId="urn:microsoft.com/office/officeart/2005/8/layout/vList2"/>
    <dgm:cxn modelId="{4F4FB8B2-7B33-461D-B8DD-13C750E8D5F7}" type="presParOf" srcId="{10CAA7B3-DB5E-46E7-B115-3FEA2730A29B}" destId="{2ACCFD70-BDE7-492E-9361-379E818CC484}" srcOrd="5" destOrd="0" presId="urn:microsoft.com/office/officeart/2005/8/layout/vList2"/>
    <dgm:cxn modelId="{00DA4F3B-7998-40F6-BA5C-F059CF64EE96}" type="presParOf" srcId="{10CAA7B3-DB5E-46E7-B115-3FEA2730A29B}" destId="{FD191814-99BA-465A-BE4D-096AFC93D5AF}" srcOrd="6" destOrd="0" presId="urn:microsoft.com/office/officeart/2005/8/layout/vList2"/>
    <dgm:cxn modelId="{DDA9D5EE-54BB-494B-B6FD-4FC7E4422A45}" type="presParOf" srcId="{10CAA7B3-DB5E-46E7-B115-3FEA2730A29B}" destId="{B0AE36A0-47D7-429C-9339-66A6060D2890}" srcOrd="7" destOrd="0" presId="urn:microsoft.com/office/officeart/2005/8/layout/vList2"/>
    <dgm:cxn modelId="{393828B3-6D3E-4063-B87F-77CF8C76DB67}" type="presParOf" srcId="{10CAA7B3-DB5E-46E7-B115-3FEA2730A29B}" destId="{305CC656-0824-4205-B29D-44F29CA12121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3E32897-FB4B-4CEA-B547-77664E5E7656}" type="doc">
      <dgm:prSet loTypeId="urn:microsoft.com/office/officeart/2005/8/layout/vList2" loCatId="list" qsTypeId="urn:microsoft.com/office/officeart/2005/8/quickstyle/simple4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1C7A5A1E-43D3-4FC1-BB9D-E151F505CA85}">
      <dgm:prSet/>
      <dgm:spPr/>
      <dgm:t>
        <a:bodyPr/>
        <a:lstStyle/>
        <a:p>
          <a:r>
            <a:rPr lang="en-US" b="1"/>
            <a:t>Scenarios:</a:t>
          </a:r>
          <a:r>
            <a:rPr lang="en-US"/>
            <a:t> No cars → 4 available; random occupancy; full lot</a:t>
          </a:r>
        </a:p>
      </dgm:t>
    </dgm:pt>
    <dgm:pt modelId="{C2AF4440-77A4-44F7-AFE4-53A98E5DD793}" type="parTrans" cxnId="{F49564F5-8894-4A22-A49B-063DD170F1C4}">
      <dgm:prSet/>
      <dgm:spPr/>
      <dgm:t>
        <a:bodyPr/>
        <a:lstStyle/>
        <a:p>
          <a:endParaRPr lang="en-US"/>
        </a:p>
      </dgm:t>
    </dgm:pt>
    <dgm:pt modelId="{DEC27FAE-3975-426F-BCFC-B437F0567128}" type="sibTrans" cxnId="{F49564F5-8894-4A22-A49B-063DD170F1C4}">
      <dgm:prSet/>
      <dgm:spPr/>
      <dgm:t>
        <a:bodyPr/>
        <a:lstStyle/>
        <a:p>
          <a:endParaRPr lang="en-US"/>
        </a:p>
      </dgm:t>
    </dgm:pt>
    <dgm:pt modelId="{4550FD68-CCB8-4B53-AAC0-B676499F9BEB}">
      <dgm:prSet/>
      <dgm:spPr/>
      <dgm:t>
        <a:bodyPr/>
        <a:lstStyle/>
        <a:p>
          <a:r>
            <a:rPr lang="en-US" b="1"/>
            <a:t>Validation:</a:t>
          </a:r>
          <a:r>
            <a:rPr lang="en-US"/>
            <a:t> Compare LCD vs actual slots</a:t>
          </a:r>
        </a:p>
      </dgm:t>
    </dgm:pt>
    <dgm:pt modelId="{C17CB110-4654-402C-9987-AA133A2B8EBE}" type="parTrans" cxnId="{B6778465-7C78-44E5-9CFE-CCFDF2844B7D}">
      <dgm:prSet/>
      <dgm:spPr/>
      <dgm:t>
        <a:bodyPr/>
        <a:lstStyle/>
        <a:p>
          <a:endParaRPr lang="en-US"/>
        </a:p>
      </dgm:t>
    </dgm:pt>
    <dgm:pt modelId="{C51821B1-5AF2-4911-AF4B-25F20E5387BC}" type="sibTrans" cxnId="{B6778465-7C78-44E5-9CFE-CCFDF2844B7D}">
      <dgm:prSet/>
      <dgm:spPr/>
      <dgm:t>
        <a:bodyPr/>
        <a:lstStyle/>
        <a:p>
          <a:endParaRPr lang="en-US"/>
        </a:p>
      </dgm:t>
    </dgm:pt>
    <dgm:pt modelId="{A2E5D98B-353B-4936-B29E-F4D5AA613BE1}">
      <dgm:prSet/>
      <dgm:spPr/>
      <dgm:t>
        <a:bodyPr/>
        <a:lstStyle/>
        <a:p>
          <a:r>
            <a:rPr lang="en-US" b="1"/>
            <a:t>Serial Monitor:</a:t>
          </a:r>
          <a:r>
            <a:rPr lang="en-US"/>
            <a:t> Log sensor states &amp; computed counts</a:t>
          </a:r>
        </a:p>
      </dgm:t>
    </dgm:pt>
    <dgm:pt modelId="{BA973889-28EB-42DB-87AB-3F12E5341D5F}" type="parTrans" cxnId="{F1862DDB-DBE9-44B0-A5DE-CF7299D65DE7}">
      <dgm:prSet/>
      <dgm:spPr/>
      <dgm:t>
        <a:bodyPr/>
        <a:lstStyle/>
        <a:p>
          <a:endParaRPr lang="en-US"/>
        </a:p>
      </dgm:t>
    </dgm:pt>
    <dgm:pt modelId="{40493F54-4C30-4928-AA58-4652BA64D93E}" type="sibTrans" cxnId="{F1862DDB-DBE9-44B0-A5DE-CF7299D65DE7}">
      <dgm:prSet/>
      <dgm:spPr/>
      <dgm:t>
        <a:bodyPr/>
        <a:lstStyle/>
        <a:p>
          <a:endParaRPr lang="en-US"/>
        </a:p>
      </dgm:t>
    </dgm:pt>
    <dgm:pt modelId="{91626BE3-FC43-4B7C-A6BB-CE41CECABFAD}">
      <dgm:prSet/>
      <dgm:spPr/>
      <dgm:t>
        <a:bodyPr/>
        <a:lstStyle/>
        <a:p>
          <a:r>
            <a:rPr lang="en-US" b="1"/>
            <a:t>Outcome:</a:t>
          </a:r>
          <a:r>
            <a:rPr lang="en-US"/>
            <a:t> Correct detection and immediate LCD updates</a:t>
          </a:r>
        </a:p>
      </dgm:t>
    </dgm:pt>
    <dgm:pt modelId="{B44715AF-7A3E-48EE-B4DA-DE26F4A986FD}" type="parTrans" cxnId="{3FD02768-3614-4F25-84DB-0FA643190E8C}">
      <dgm:prSet/>
      <dgm:spPr/>
      <dgm:t>
        <a:bodyPr/>
        <a:lstStyle/>
        <a:p>
          <a:endParaRPr lang="en-US"/>
        </a:p>
      </dgm:t>
    </dgm:pt>
    <dgm:pt modelId="{C11B4630-531D-4B9B-B9B3-99E424926884}" type="sibTrans" cxnId="{3FD02768-3614-4F25-84DB-0FA643190E8C}">
      <dgm:prSet/>
      <dgm:spPr/>
      <dgm:t>
        <a:bodyPr/>
        <a:lstStyle/>
        <a:p>
          <a:endParaRPr lang="en-US"/>
        </a:p>
      </dgm:t>
    </dgm:pt>
    <dgm:pt modelId="{48423551-0196-4D0E-B820-A65EE4D552AC}" type="pres">
      <dgm:prSet presAssocID="{63E32897-FB4B-4CEA-B547-77664E5E7656}" presName="linear" presStyleCnt="0">
        <dgm:presLayoutVars>
          <dgm:animLvl val="lvl"/>
          <dgm:resizeHandles val="exact"/>
        </dgm:presLayoutVars>
      </dgm:prSet>
      <dgm:spPr/>
    </dgm:pt>
    <dgm:pt modelId="{66DD12C4-14B1-49C6-8282-B27E636B5671}" type="pres">
      <dgm:prSet presAssocID="{1C7A5A1E-43D3-4FC1-BB9D-E151F505CA85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65A1357C-94ED-4D82-AA5E-0565EFE35CF6}" type="pres">
      <dgm:prSet presAssocID="{DEC27FAE-3975-426F-BCFC-B437F0567128}" presName="spacer" presStyleCnt="0"/>
      <dgm:spPr/>
    </dgm:pt>
    <dgm:pt modelId="{B964D7E3-3082-4FCD-A368-C061B3332299}" type="pres">
      <dgm:prSet presAssocID="{4550FD68-CCB8-4B53-AAC0-B676499F9BEB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192202FA-0B02-40F7-9EE6-48E9978A9013}" type="pres">
      <dgm:prSet presAssocID="{C51821B1-5AF2-4911-AF4B-25F20E5387BC}" presName="spacer" presStyleCnt="0"/>
      <dgm:spPr/>
    </dgm:pt>
    <dgm:pt modelId="{26EE526B-414D-43F1-8EBE-FEA672BAF68E}" type="pres">
      <dgm:prSet presAssocID="{A2E5D98B-353B-4936-B29E-F4D5AA613BE1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0E6233BD-0D5B-48D3-A851-BC4FCA38DC45}" type="pres">
      <dgm:prSet presAssocID="{40493F54-4C30-4928-AA58-4652BA64D93E}" presName="spacer" presStyleCnt="0"/>
      <dgm:spPr/>
    </dgm:pt>
    <dgm:pt modelId="{7266EC14-BF62-461C-AFEB-201A37C3428B}" type="pres">
      <dgm:prSet presAssocID="{91626BE3-FC43-4B7C-A6BB-CE41CECABFAD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1FEACF06-887A-4CFB-A34F-FE4066F0536A}" type="presOf" srcId="{63E32897-FB4B-4CEA-B547-77664E5E7656}" destId="{48423551-0196-4D0E-B820-A65EE4D552AC}" srcOrd="0" destOrd="0" presId="urn:microsoft.com/office/officeart/2005/8/layout/vList2"/>
    <dgm:cxn modelId="{B6778465-7C78-44E5-9CFE-CCFDF2844B7D}" srcId="{63E32897-FB4B-4CEA-B547-77664E5E7656}" destId="{4550FD68-CCB8-4B53-AAC0-B676499F9BEB}" srcOrd="1" destOrd="0" parTransId="{C17CB110-4654-402C-9987-AA133A2B8EBE}" sibTransId="{C51821B1-5AF2-4911-AF4B-25F20E5387BC}"/>
    <dgm:cxn modelId="{3FC2FB45-CBA2-493D-BAD7-026432A15186}" type="presOf" srcId="{1C7A5A1E-43D3-4FC1-BB9D-E151F505CA85}" destId="{66DD12C4-14B1-49C6-8282-B27E636B5671}" srcOrd="0" destOrd="0" presId="urn:microsoft.com/office/officeart/2005/8/layout/vList2"/>
    <dgm:cxn modelId="{3FD02768-3614-4F25-84DB-0FA643190E8C}" srcId="{63E32897-FB4B-4CEA-B547-77664E5E7656}" destId="{91626BE3-FC43-4B7C-A6BB-CE41CECABFAD}" srcOrd="3" destOrd="0" parTransId="{B44715AF-7A3E-48EE-B4DA-DE26F4A986FD}" sibTransId="{C11B4630-531D-4B9B-B9B3-99E424926884}"/>
    <dgm:cxn modelId="{8F6485D3-12D5-47EA-84D7-BA5CF2218375}" type="presOf" srcId="{A2E5D98B-353B-4936-B29E-F4D5AA613BE1}" destId="{26EE526B-414D-43F1-8EBE-FEA672BAF68E}" srcOrd="0" destOrd="0" presId="urn:microsoft.com/office/officeart/2005/8/layout/vList2"/>
    <dgm:cxn modelId="{F1862DDB-DBE9-44B0-A5DE-CF7299D65DE7}" srcId="{63E32897-FB4B-4CEA-B547-77664E5E7656}" destId="{A2E5D98B-353B-4936-B29E-F4D5AA613BE1}" srcOrd="2" destOrd="0" parTransId="{BA973889-28EB-42DB-87AB-3F12E5341D5F}" sibTransId="{40493F54-4C30-4928-AA58-4652BA64D93E}"/>
    <dgm:cxn modelId="{5DA81AE0-B149-4B92-9BB7-42911C99F9E6}" type="presOf" srcId="{91626BE3-FC43-4B7C-A6BB-CE41CECABFAD}" destId="{7266EC14-BF62-461C-AFEB-201A37C3428B}" srcOrd="0" destOrd="0" presId="urn:microsoft.com/office/officeart/2005/8/layout/vList2"/>
    <dgm:cxn modelId="{B01904E6-B7F7-4DC3-9322-9FFF42C63CD2}" type="presOf" srcId="{4550FD68-CCB8-4B53-AAC0-B676499F9BEB}" destId="{B964D7E3-3082-4FCD-A368-C061B3332299}" srcOrd="0" destOrd="0" presId="urn:microsoft.com/office/officeart/2005/8/layout/vList2"/>
    <dgm:cxn modelId="{F49564F5-8894-4A22-A49B-063DD170F1C4}" srcId="{63E32897-FB4B-4CEA-B547-77664E5E7656}" destId="{1C7A5A1E-43D3-4FC1-BB9D-E151F505CA85}" srcOrd="0" destOrd="0" parTransId="{C2AF4440-77A4-44F7-AFE4-53A98E5DD793}" sibTransId="{DEC27FAE-3975-426F-BCFC-B437F0567128}"/>
    <dgm:cxn modelId="{8CF857A8-FB15-4CCC-8820-498F8D221E1F}" type="presParOf" srcId="{48423551-0196-4D0E-B820-A65EE4D552AC}" destId="{66DD12C4-14B1-49C6-8282-B27E636B5671}" srcOrd="0" destOrd="0" presId="urn:microsoft.com/office/officeart/2005/8/layout/vList2"/>
    <dgm:cxn modelId="{8F61FC39-6858-4CDC-A2EB-489553788FF4}" type="presParOf" srcId="{48423551-0196-4D0E-B820-A65EE4D552AC}" destId="{65A1357C-94ED-4D82-AA5E-0565EFE35CF6}" srcOrd="1" destOrd="0" presId="urn:microsoft.com/office/officeart/2005/8/layout/vList2"/>
    <dgm:cxn modelId="{F4D6E7EA-CFC1-4992-8EAB-24DE9588E40C}" type="presParOf" srcId="{48423551-0196-4D0E-B820-A65EE4D552AC}" destId="{B964D7E3-3082-4FCD-A368-C061B3332299}" srcOrd="2" destOrd="0" presId="urn:microsoft.com/office/officeart/2005/8/layout/vList2"/>
    <dgm:cxn modelId="{1D45BD2F-C8B3-4EA3-B34E-A1E459558B12}" type="presParOf" srcId="{48423551-0196-4D0E-B820-A65EE4D552AC}" destId="{192202FA-0B02-40F7-9EE6-48E9978A9013}" srcOrd="3" destOrd="0" presId="urn:microsoft.com/office/officeart/2005/8/layout/vList2"/>
    <dgm:cxn modelId="{F16CC0F2-17DB-4828-84FF-7A76F725A22D}" type="presParOf" srcId="{48423551-0196-4D0E-B820-A65EE4D552AC}" destId="{26EE526B-414D-43F1-8EBE-FEA672BAF68E}" srcOrd="4" destOrd="0" presId="urn:microsoft.com/office/officeart/2005/8/layout/vList2"/>
    <dgm:cxn modelId="{21B48398-0B49-4ADE-9B61-9C14ACAC6A54}" type="presParOf" srcId="{48423551-0196-4D0E-B820-A65EE4D552AC}" destId="{0E6233BD-0D5B-48D3-A851-BC4FCA38DC45}" srcOrd="5" destOrd="0" presId="urn:microsoft.com/office/officeart/2005/8/layout/vList2"/>
    <dgm:cxn modelId="{50052027-40B1-47E1-82CD-7E2B189C1C63}" type="presParOf" srcId="{48423551-0196-4D0E-B820-A65EE4D552AC}" destId="{7266EC14-BF62-461C-AFEB-201A37C3428B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E799E73-28D9-484A-BFC0-3B45A2DC5964}" type="doc">
      <dgm:prSet loTypeId="urn:microsoft.com/office/officeart/2005/8/layout/vList2" loCatId="list" qsTypeId="urn:microsoft.com/office/officeart/2005/8/quickstyle/simple4" qsCatId="simple" csTypeId="urn:microsoft.com/office/officeart/2005/8/colors/accent1_1" csCatId="accent1"/>
      <dgm:spPr/>
      <dgm:t>
        <a:bodyPr/>
        <a:lstStyle/>
        <a:p>
          <a:endParaRPr lang="en-US"/>
        </a:p>
      </dgm:t>
    </dgm:pt>
    <dgm:pt modelId="{4B5A8559-56B2-4EC6-9F2E-5B1F32ACD520}">
      <dgm:prSet/>
      <dgm:spPr/>
      <dgm:t>
        <a:bodyPr/>
        <a:lstStyle/>
        <a:p>
          <a:r>
            <a:rPr lang="en-US" b="1"/>
            <a:t>IR false triggers</a:t>
          </a:r>
          <a:r>
            <a:rPr lang="en-US"/>
            <a:t> (lighting, angle) → sensor shielding, calibration</a:t>
          </a:r>
        </a:p>
      </dgm:t>
    </dgm:pt>
    <dgm:pt modelId="{97DED49D-36FE-40B9-95B2-5DF2E0AD8D64}" type="parTrans" cxnId="{6F4529DF-33DD-47D1-800A-471116DCA1C3}">
      <dgm:prSet/>
      <dgm:spPr/>
      <dgm:t>
        <a:bodyPr/>
        <a:lstStyle/>
        <a:p>
          <a:endParaRPr lang="en-US"/>
        </a:p>
      </dgm:t>
    </dgm:pt>
    <dgm:pt modelId="{FF05451D-70E4-4DCD-9356-CCCE78FA4BBB}" type="sibTrans" cxnId="{6F4529DF-33DD-47D1-800A-471116DCA1C3}">
      <dgm:prSet/>
      <dgm:spPr/>
      <dgm:t>
        <a:bodyPr/>
        <a:lstStyle/>
        <a:p>
          <a:endParaRPr lang="en-US"/>
        </a:p>
      </dgm:t>
    </dgm:pt>
    <dgm:pt modelId="{E22C9DFF-3309-4892-A880-08B0CCEF339E}">
      <dgm:prSet/>
      <dgm:spPr/>
      <dgm:t>
        <a:bodyPr/>
        <a:lstStyle/>
        <a:p>
          <a:r>
            <a:rPr lang="en-US" b="1"/>
            <a:t>Wiring noise</a:t>
          </a:r>
          <a:r>
            <a:rPr lang="en-US"/>
            <a:t> → proper grounding, shorter leads</a:t>
          </a:r>
        </a:p>
      </dgm:t>
    </dgm:pt>
    <dgm:pt modelId="{22E52C6C-9E9E-4F7C-931A-3ACE05C8C8F8}" type="parTrans" cxnId="{36DE26C6-68DA-4BC1-9506-A9CE33BF9281}">
      <dgm:prSet/>
      <dgm:spPr/>
      <dgm:t>
        <a:bodyPr/>
        <a:lstStyle/>
        <a:p>
          <a:endParaRPr lang="en-US"/>
        </a:p>
      </dgm:t>
    </dgm:pt>
    <dgm:pt modelId="{D07FD591-5FB2-4193-82D6-31896E7AD42D}" type="sibTrans" cxnId="{36DE26C6-68DA-4BC1-9506-A9CE33BF9281}">
      <dgm:prSet/>
      <dgm:spPr/>
      <dgm:t>
        <a:bodyPr/>
        <a:lstStyle/>
        <a:p>
          <a:endParaRPr lang="en-US"/>
        </a:p>
      </dgm:t>
    </dgm:pt>
    <dgm:pt modelId="{A408D792-CEE4-41EA-8B16-6665C12F21BB}">
      <dgm:prSet/>
      <dgm:spPr/>
      <dgm:t>
        <a:bodyPr/>
        <a:lstStyle/>
        <a:p>
          <a:r>
            <a:rPr lang="en-US" b="1"/>
            <a:t>Power dips</a:t>
          </a:r>
          <a:r>
            <a:rPr lang="en-US"/>
            <a:t> → stable 5V regulator/USB power</a:t>
          </a:r>
        </a:p>
      </dgm:t>
    </dgm:pt>
    <dgm:pt modelId="{FAC8DE52-456B-46A9-9860-7C511FDF5A7E}" type="parTrans" cxnId="{8DF057D2-92FD-4AF4-B5A0-3FD13615F0D5}">
      <dgm:prSet/>
      <dgm:spPr/>
      <dgm:t>
        <a:bodyPr/>
        <a:lstStyle/>
        <a:p>
          <a:endParaRPr lang="en-US"/>
        </a:p>
      </dgm:t>
    </dgm:pt>
    <dgm:pt modelId="{EB7BE6B3-1A26-4BBD-8F0C-3D296DAF9A27}" type="sibTrans" cxnId="{8DF057D2-92FD-4AF4-B5A0-3FD13615F0D5}">
      <dgm:prSet/>
      <dgm:spPr/>
      <dgm:t>
        <a:bodyPr/>
        <a:lstStyle/>
        <a:p>
          <a:endParaRPr lang="en-US"/>
        </a:p>
      </dgm:t>
    </dgm:pt>
    <dgm:pt modelId="{696BC157-1429-4CDA-B047-B1CC5A4E83B4}">
      <dgm:prSet/>
      <dgm:spPr/>
      <dgm:t>
        <a:bodyPr/>
        <a:lstStyle/>
        <a:p>
          <a:r>
            <a:rPr lang="en-US" b="1"/>
            <a:t>Scale limit (4 slots in demo)</a:t>
          </a:r>
          <a:r>
            <a:rPr lang="en-US"/>
            <a:t> → extend to N sensors with arrays/mux</a:t>
          </a:r>
        </a:p>
      </dgm:t>
    </dgm:pt>
    <dgm:pt modelId="{F7A18555-F48A-4BDC-B8C6-F12939F18A37}" type="parTrans" cxnId="{9E116747-19D0-42B6-B1EB-DE7D63424173}">
      <dgm:prSet/>
      <dgm:spPr/>
      <dgm:t>
        <a:bodyPr/>
        <a:lstStyle/>
        <a:p>
          <a:endParaRPr lang="en-US"/>
        </a:p>
      </dgm:t>
    </dgm:pt>
    <dgm:pt modelId="{30966AFD-9101-4CCB-AC15-9308C56955F2}" type="sibTrans" cxnId="{9E116747-19D0-42B6-B1EB-DE7D63424173}">
      <dgm:prSet/>
      <dgm:spPr/>
      <dgm:t>
        <a:bodyPr/>
        <a:lstStyle/>
        <a:p>
          <a:endParaRPr lang="en-US"/>
        </a:p>
      </dgm:t>
    </dgm:pt>
    <dgm:pt modelId="{3CA9BEAC-26C9-4EEC-B2ED-2B471DAF4004}" type="pres">
      <dgm:prSet presAssocID="{3E799E73-28D9-484A-BFC0-3B45A2DC5964}" presName="linear" presStyleCnt="0">
        <dgm:presLayoutVars>
          <dgm:animLvl val="lvl"/>
          <dgm:resizeHandles val="exact"/>
        </dgm:presLayoutVars>
      </dgm:prSet>
      <dgm:spPr/>
    </dgm:pt>
    <dgm:pt modelId="{B6B0C263-1C62-4BC0-82FA-60A61D839957}" type="pres">
      <dgm:prSet presAssocID="{4B5A8559-56B2-4EC6-9F2E-5B1F32ACD520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018B0D33-1BC6-414D-B7FE-7E25F6819046}" type="pres">
      <dgm:prSet presAssocID="{FF05451D-70E4-4DCD-9356-CCCE78FA4BBB}" presName="spacer" presStyleCnt="0"/>
      <dgm:spPr/>
    </dgm:pt>
    <dgm:pt modelId="{ECDDCAC6-98F8-476E-90A0-7777FDE7985A}" type="pres">
      <dgm:prSet presAssocID="{E22C9DFF-3309-4892-A880-08B0CCEF339E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DD75A985-15E6-4385-B32D-4BE5B3142486}" type="pres">
      <dgm:prSet presAssocID="{D07FD591-5FB2-4193-82D6-31896E7AD42D}" presName="spacer" presStyleCnt="0"/>
      <dgm:spPr/>
    </dgm:pt>
    <dgm:pt modelId="{32ED06FE-06C3-4948-BCF0-855B844CEA1D}" type="pres">
      <dgm:prSet presAssocID="{A408D792-CEE4-41EA-8B16-6665C12F21BB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A6562710-17B1-40C0-ADAA-EDE99FFF7EDD}" type="pres">
      <dgm:prSet presAssocID="{EB7BE6B3-1A26-4BBD-8F0C-3D296DAF9A27}" presName="spacer" presStyleCnt="0"/>
      <dgm:spPr/>
    </dgm:pt>
    <dgm:pt modelId="{A62265A4-2170-4916-9BD4-642ACC0B7A88}" type="pres">
      <dgm:prSet presAssocID="{696BC157-1429-4CDA-B047-B1CC5A4E83B4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E264530A-410B-447D-B18F-4E50669DC6AF}" type="presOf" srcId="{A408D792-CEE4-41EA-8B16-6665C12F21BB}" destId="{32ED06FE-06C3-4948-BCF0-855B844CEA1D}" srcOrd="0" destOrd="0" presId="urn:microsoft.com/office/officeart/2005/8/layout/vList2"/>
    <dgm:cxn modelId="{4D3E8819-2382-4792-915C-20B562054D8E}" type="presOf" srcId="{3E799E73-28D9-484A-BFC0-3B45A2DC5964}" destId="{3CA9BEAC-26C9-4EEC-B2ED-2B471DAF4004}" srcOrd="0" destOrd="0" presId="urn:microsoft.com/office/officeart/2005/8/layout/vList2"/>
    <dgm:cxn modelId="{9E116747-19D0-42B6-B1EB-DE7D63424173}" srcId="{3E799E73-28D9-484A-BFC0-3B45A2DC5964}" destId="{696BC157-1429-4CDA-B047-B1CC5A4E83B4}" srcOrd="3" destOrd="0" parTransId="{F7A18555-F48A-4BDC-B8C6-F12939F18A37}" sibTransId="{30966AFD-9101-4CCB-AC15-9308C56955F2}"/>
    <dgm:cxn modelId="{FC4A6979-EFF6-4D35-8569-1D09759F5B07}" type="presOf" srcId="{696BC157-1429-4CDA-B047-B1CC5A4E83B4}" destId="{A62265A4-2170-4916-9BD4-642ACC0B7A88}" srcOrd="0" destOrd="0" presId="urn:microsoft.com/office/officeart/2005/8/layout/vList2"/>
    <dgm:cxn modelId="{76F3F199-0E51-4B2E-B20E-CF993915120E}" type="presOf" srcId="{4B5A8559-56B2-4EC6-9F2E-5B1F32ACD520}" destId="{B6B0C263-1C62-4BC0-82FA-60A61D839957}" srcOrd="0" destOrd="0" presId="urn:microsoft.com/office/officeart/2005/8/layout/vList2"/>
    <dgm:cxn modelId="{7A112AA4-C3BE-4907-B466-487186D8DA77}" type="presOf" srcId="{E22C9DFF-3309-4892-A880-08B0CCEF339E}" destId="{ECDDCAC6-98F8-476E-90A0-7777FDE7985A}" srcOrd="0" destOrd="0" presId="urn:microsoft.com/office/officeart/2005/8/layout/vList2"/>
    <dgm:cxn modelId="{36DE26C6-68DA-4BC1-9506-A9CE33BF9281}" srcId="{3E799E73-28D9-484A-BFC0-3B45A2DC5964}" destId="{E22C9DFF-3309-4892-A880-08B0CCEF339E}" srcOrd="1" destOrd="0" parTransId="{22E52C6C-9E9E-4F7C-931A-3ACE05C8C8F8}" sibTransId="{D07FD591-5FB2-4193-82D6-31896E7AD42D}"/>
    <dgm:cxn modelId="{8DF057D2-92FD-4AF4-B5A0-3FD13615F0D5}" srcId="{3E799E73-28D9-484A-BFC0-3B45A2DC5964}" destId="{A408D792-CEE4-41EA-8B16-6665C12F21BB}" srcOrd="2" destOrd="0" parTransId="{FAC8DE52-456B-46A9-9860-7C511FDF5A7E}" sibTransId="{EB7BE6B3-1A26-4BBD-8F0C-3D296DAF9A27}"/>
    <dgm:cxn modelId="{6F4529DF-33DD-47D1-800A-471116DCA1C3}" srcId="{3E799E73-28D9-484A-BFC0-3B45A2DC5964}" destId="{4B5A8559-56B2-4EC6-9F2E-5B1F32ACD520}" srcOrd="0" destOrd="0" parTransId="{97DED49D-36FE-40B9-95B2-5DF2E0AD8D64}" sibTransId="{FF05451D-70E4-4DCD-9356-CCCE78FA4BBB}"/>
    <dgm:cxn modelId="{B44476B4-4191-46D8-AF3B-E6B715508ABB}" type="presParOf" srcId="{3CA9BEAC-26C9-4EEC-B2ED-2B471DAF4004}" destId="{B6B0C263-1C62-4BC0-82FA-60A61D839957}" srcOrd="0" destOrd="0" presId="urn:microsoft.com/office/officeart/2005/8/layout/vList2"/>
    <dgm:cxn modelId="{BC50A154-DBAF-4021-9080-419669782D19}" type="presParOf" srcId="{3CA9BEAC-26C9-4EEC-B2ED-2B471DAF4004}" destId="{018B0D33-1BC6-414D-B7FE-7E25F6819046}" srcOrd="1" destOrd="0" presId="urn:microsoft.com/office/officeart/2005/8/layout/vList2"/>
    <dgm:cxn modelId="{F0E3BD64-7C21-4D9F-812F-BF3161D112CC}" type="presParOf" srcId="{3CA9BEAC-26C9-4EEC-B2ED-2B471DAF4004}" destId="{ECDDCAC6-98F8-476E-90A0-7777FDE7985A}" srcOrd="2" destOrd="0" presId="urn:microsoft.com/office/officeart/2005/8/layout/vList2"/>
    <dgm:cxn modelId="{8D4BDA2C-311B-4D82-8795-D4D9B2A1A1ED}" type="presParOf" srcId="{3CA9BEAC-26C9-4EEC-B2ED-2B471DAF4004}" destId="{DD75A985-15E6-4385-B32D-4BE5B3142486}" srcOrd="3" destOrd="0" presId="urn:microsoft.com/office/officeart/2005/8/layout/vList2"/>
    <dgm:cxn modelId="{FA5B3A2A-32F2-4E9D-B01C-3294A97429CA}" type="presParOf" srcId="{3CA9BEAC-26C9-4EEC-B2ED-2B471DAF4004}" destId="{32ED06FE-06C3-4948-BCF0-855B844CEA1D}" srcOrd="4" destOrd="0" presId="urn:microsoft.com/office/officeart/2005/8/layout/vList2"/>
    <dgm:cxn modelId="{A6CF2AC7-F6BD-4A7E-A62F-532B0C23CD04}" type="presParOf" srcId="{3CA9BEAC-26C9-4EEC-B2ED-2B471DAF4004}" destId="{A6562710-17B1-40C0-ADAA-EDE99FFF7EDD}" srcOrd="5" destOrd="0" presId="urn:microsoft.com/office/officeart/2005/8/layout/vList2"/>
    <dgm:cxn modelId="{B91128FD-31DE-46C5-B18A-AC3511FDC287}" type="presParOf" srcId="{3CA9BEAC-26C9-4EEC-B2ED-2B471DAF4004}" destId="{A62265A4-2170-4916-9BD4-642ACC0B7A88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501516A-8D13-4E19-85C3-3D746122078C}">
      <dsp:nvSpPr>
        <dsp:cNvPr id="0" name=""/>
        <dsp:cNvSpPr/>
      </dsp:nvSpPr>
      <dsp:spPr>
        <a:xfrm>
          <a:off x="0" y="42799"/>
          <a:ext cx="6666833" cy="127296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Parking congestion and time wasted finding empty slots</a:t>
          </a:r>
        </a:p>
      </dsp:txBody>
      <dsp:txXfrm>
        <a:off x="62141" y="104940"/>
        <a:ext cx="6542551" cy="1148678"/>
      </dsp:txXfrm>
    </dsp:sp>
    <dsp:sp modelId="{3C339134-5823-4C05-9C46-83E739356766}">
      <dsp:nvSpPr>
        <dsp:cNvPr id="0" name=""/>
        <dsp:cNvSpPr/>
      </dsp:nvSpPr>
      <dsp:spPr>
        <a:xfrm>
          <a:off x="0" y="1407919"/>
          <a:ext cx="6666833" cy="1272960"/>
        </a:xfrm>
        <a:prstGeom prst="roundRect">
          <a:avLst/>
        </a:prstGeom>
        <a:gradFill rotWithShape="0">
          <a:gsLst>
            <a:gs pos="0">
              <a:schemeClr val="accent3">
                <a:hueOff val="1372388"/>
                <a:satOff val="8237"/>
                <a:lumOff val="627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1372388"/>
                <a:satOff val="8237"/>
                <a:lumOff val="627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1372388"/>
                <a:satOff val="8237"/>
                <a:lumOff val="627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Need for a </a:t>
          </a:r>
          <a:r>
            <a:rPr lang="en-US" sz="3200" b="1" kern="1200"/>
            <a:t>low-cost</a:t>
          </a:r>
          <a:r>
            <a:rPr lang="en-US" sz="3200" kern="1200"/>
            <a:t>, </a:t>
          </a:r>
          <a:r>
            <a:rPr lang="en-US" sz="3200" b="1" kern="1200"/>
            <a:t>easy-to-deploy</a:t>
          </a:r>
          <a:r>
            <a:rPr lang="en-US" sz="3200" kern="1200"/>
            <a:t> solution</a:t>
          </a:r>
        </a:p>
      </dsp:txBody>
      <dsp:txXfrm>
        <a:off x="62141" y="1470060"/>
        <a:ext cx="6542551" cy="1148678"/>
      </dsp:txXfrm>
    </dsp:sp>
    <dsp:sp modelId="{1C33E4A3-2638-4A69-AD91-6F688FB84F85}">
      <dsp:nvSpPr>
        <dsp:cNvPr id="0" name=""/>
        <dsp:cNvSpPr/>
      </dsp:nvSpPr>
      <dsp:spPr>
        <a:xfrm>
          <a:off x="0" y="2773040"/>
          <a:ext cx="6666833" cy="1272960"/>
        </a:xfrm>
        <a:prstGeom prst="roundRect">
          <a:avLst/>
        </a:prstGeom>
        <a:gradFill rotWithShape="0">
          <a:gsLst>
            <a:gs pos="0">
              <a:schemeClr val="accent3">
                <a:hueOff val="2744775"/>
                <a:satOff val="16475"/>
                <a:lumOff val="1255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2744775"/>
                <a:satOff val="16475"/>
                <a:lumOff val="1255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2744775"/>
                <a:satOff val="16475"/>
                <a:lumOff val="1255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Real-time display of </a:t>
          </a:r>
          <a:r>
            <a:rPr lang="en-US" sz="3200" b="1" kern="1200"/>
            <a:t>available spots</a:t>
          </a:r>
          <a:endParaRPr lang="en-US" sz="3200" kern="1200"/>
        </a:p>
      </dsp:txBody>
      <dsp:txXfrm>
        <a:off x="62141" y="2835181"/>
        <a:ext cx="6542551" cy="1148678"/>
      </dsp:txXfrm>
    </dsp:sp>
    <dsp:sp modelId="{4E8AB447-1078-41FE-8F1B-573AB350722C}">
      <dsp:nvSpPr>
        <dsp:cNvPr id="0" name=""/>
        <dsp:cNvSpPr/>
      </dsp:nvSpPr>
      <dsp:spPr>
        <a:xfrm>
          <a:off x="0" y="4138160"/>
          <a:ext cx="6666833" cy="1272960"/>
        </a:xfrm>
        <a:prstGeom prst="roundRect">
          <a:avLst/>
        </a:prstGeom>
        <a:gradFill rotWithShape="0">
          <a:gsLst>
            <a:gs pos="0">
              <a:schemeClr val="accent3">
                <a:hueOff val="4117163"/>
                <a:satOff val="24712"/>
                <a:lumOff val="1882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4117163"/>
                <a:satOff val="24712"/>
                <a:lumOff val="1882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4117163"/>
                <a:satOff val="24712"/>
                <a:lumOff val="1882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Scalable for small garages, campuses, events</a:t>
          </a:r>
        </a:p>
      </dsp:txBody>
      <dsp:txXfrm>
        <a:off x="62141" y="4200301"/>
        <a:ext cx="6542551" cy="114867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A25430-91D9-4F21-8D14-8E434F67BF31}">
      <dsp:nvSpPr>
        <dsp:cNvPr id="0" name=""/>
        <dsp:cNvSpPr/>
      </dsp:nvSpPr>
      <dsp:spPr>
        <a:xfrm>
          <a:off x="0" y="59228"/>
          <a:ext cx="5247340" cy="63882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Inputs:</a:t>
          </a:r>
          <a:r>
            <a:rPr lang="en-US" sz="1600" kern="1200"/>
            <a:t> 4 × IR sensors (detect car presence)</a:t>
          </a:r>
        </a:p>
      </dsp:txBody>
      <dsp:txXfrm>
        <a:off x="31185" y="90413"/>
        <a:ext cx="5184970" cy="576450"/>
      </dsp:txXfrm>
    </dsp:sp>
    <dsp:sp modelId="{CEAFB9DD-12C4-41D7-9F0A-B578E7120E06}">
      <dsp:nvSpPr>
        <dsp:cNvPr id="0" name=""/>
        <dsp:cNvSpPr/>
      </dsp:nvSpPr>
      <dsp:spPr>
        <a:xfrm>
          <a:off x="0" y="744128"/>
          <a:ext cx="5247340" cy="638820"/>
        </a:xfrm>
        <a:prstGeom prst="roundRect">
          <a:avLst/>
        </a:prstGeom>
        <a:solidFill>
          <a:schemeClr val="accent4">
            <a:hueOff val="1649984"/>
            <a:satOff val="-7300"/>
            <a:lumOff val="-1226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Controller:</a:t>
          </a:r>
          <a:r>
            <a:rPr lang="en-US" sz="1600" kern="1200"/>
            <a:t> Arduino (reads sensors, computes availability)</a:t>
          </a:r>
        </a:p>
      </dsp:txBody>
      <dsp:txXfrm>
        <a:off x="31185" y="775313"/>
        <a:ext cx="5184970" cy="576450"/>
      </dsp:txXfrm>
    </dsp:sp>
    <dsp:sp modelId="{FB01736A-E196-4A1A-8CC0-245B004DC1A1}">
      <dsp:nvSpPr>
        <dsp:cNvPr id="0" name=""/>
        <dsp:cNvSpPr/>
      </dsp:nvSpPr>
      <dsp:spPr>
        <a:xfrm>
          <a:off x="0" y="1429028"/>
          <a:ext cx="5247340" cy="638820"/>
        </a:xfrm>
        <a:prstGeom prst="roundRect">
          <a:avLst/>
        </a:prstGeom>
        <a:solidFill>
          <a:schemeClr val="accent4">
            <a:hueOff val="3299968"/>
            <a:satOff val="-14601"/>
            <a:lumOff val="-2452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Outputs:</a:t>
          </a:r>
          <a:r>
            <a:rPr lang="en-US" sz="1600" kern="1200"/>
            <a:t> I²C LCD 16×2 shows slot status/availability</a:t>
          </a:r>
        </a:p>
      </dsp:txBody>
      <dsp:txXfrm>
        <a:off x="31185" y="1460213"/>
        <a:ext cx="5184970" cy="576450"/>
      </dsp:txXfrm>
    </dsp:sp>
    <dsp:sp modelId="{FD191814-99BA-465A-BE4D-096AFC93D5AF}">
      <dsp:nvSpPr>
        <dsp:cNvPr id="0" name=""/>
        <dsp:cNvSpPr/>
      </dsp:nvSpPr>
      <dsp:spPr>
        <a:xfrm>
          <a:off x="0" y="2113929"/>
          <a:ext cx="5247340" cy="638820"/>
        </a:xfrm>
        <a:prstGeom prst="roundRect">
          <a:avLst/>
        </a:prstGeom>
        <a:solidFill>
          <a:schemeClr val="accent4">
            <a:hueOff val="4949952"/>
            <a:satOff val="-21901"/>
            <a:lumOff val="-3677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Optional:</a:t>
          </a:r>
          <a:r>
            <a:rPr lang="en-US" sz="1600" kern="1200"/>
            <a:t> Servo gate control + Buzzer alerts</a:t>
          </a:r>
        </a:p>
      </dsp:txBody>
      <dsp:txXfrm>
        <a:off x="31185" y="2145114"/>
        <a:ext cx="5184970" cy="576450"/>
      </dsp:txXfrm>
    </dsp:sp>
    <dsp:sp modelId="{305CC656-0824-4205-B29D-44F29CA12121}">
      <dsp:nvSpPr>
        <dsp:cNvPr id="0" name=""/>
        <dsp:cNvSpPr/>
      </dsp:nvSpPr>
      <dsp:spPr>
        <a:xfrm>
          <a:off x="0" y="2798829"/>
          <a:ext cx="5247340" cy="638820"/>
        </a:xfrm>
        <a:prstGeom prst="roundRect">
          <a:avLst/>
        </a:prstGeom>
        <a:solidFill>
          <a:schemeClr val="accent4">
            <a:hueOff val="6599937"/>
            <a:satOff val="-29202"/>
            <a:lumOff val="-4903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Core logic:</a:t>
          </a:r>
          <a:r>
            <a:rPr lang="en-US" sz="1600" kern="1200"/>
            <a:t> Occupied = S1+S2+S3+S4, Available = 4 − Occupied</a:t>
          </a:r>
        </a:p>
      </dsp:txBody>
      <dsp:txXfrm>
        <a:off x="31185" y="2830014"/>
        <a:ext cx="5184970" cy="57645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6DD12C4-14B1-49C6-8282-B27E636B5671}">
      <dsp:nvSpPr>
        <dsp:cNvPr id="0" name=""/>
        <dsp:cNvSpPr/>
      </dsp:nvSpPr>
      <dsp:spPr>
        <a:xfrm>
          <a:off x="0" y="42799"/>
          <a:ext cx="6666833" cy="127296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1" kern="1200"/>
            <a:t>Scenarios:</a:t>
          </a:r>
          <a:r>
            <a:rPr lang="en-US" sz="3200" kern="1200"/>
            <a:t> No cars → 4 available; random occupancy; full lot</a:t>
          </a:r>
        </a:p>
      </dsp:txBody>
      <dsp:txXfrm>
        <a:off x="62141" y="104940"/>
        <a:ext cx="6542551" cy="1148678"/>
      </dsp:txXfrm>
    </dsp:sp>
    <dsp:sp modelId="{B964D7E3-3082-4FCD-A368-C061B3332299}">
      <dsp:nvSpPr>
        <dsp:cNvPr id="0" name=""/>
        <dsp:cNvSpPr/>
      </dsp:nvSpPr>
      <dsp:spPr>
        <a:xfrm>
          <a:off x="0" y="1407919"/>
          <a:ext cx="6666833" cy="1272960"/>
        </a:xfrm>
        <a:prstGeom prst="roundRect">
          <a:avLst/>
        </a:prstGeom>
        <a:gradFill rotWithShape="0">
          <a:gsLst>
            <a:gs pos="0">
              <a:schemeClr val="accent5">
                <a:hueOff val="-4050717"/>
                <a:satOff val="-275"/>
                <a:lumOff val="65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4050717"/>
                <a:satOff val="-275"/>
                <a:lumOff val="65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4050717"/>
                <a:satOff val="-275"/>
                <a:lumOff val="65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1" kern="1200"/>
            <a:t>Validation:</a:t>
          </a:r>
          <a:r>
            <a:rPr lang="en-US" sz="3200" kern="1200"/>
            <a:t> Compare LCD vs actual slots</a:t>
          </a:r>
        </a:p>
      </dsp:txBody>
      <dsp:txXfrm>
        <a:off x="62141" y="1470060"/>
        <a:ext cx="6542551" cy="1148678"/>
      </dsp:txXfrm>
    </dsp:sp>
    <dsp:sp modelId="{26EE526B-414D-43F1-8EBE-FEA672BAF68E}">
      <dsp:nvSpPr>
        <dsp:cNvPr id="0" name=""/>
        <dsp:cNvSpPr/>
      </dsp:nvSpPr>
      <dsp:spPr>
        <a:xfrm>
          <a:off x="0" y="2773040"/>
          <a:ext cx="6666833" cy="1272960"/>
        </a:xfrm>
        <a:prstGeom prst="roundRect">
          <a:avLst/>
        </a:prstGeom>
        <a:gradFill rotWithShape="0">
          <a:gsLst>
            <a:gs pos="0">
              <a:schemeClr val="accent5">
                <a:hueOff val="-8101434"/>
                <a:satOff val="-551"/>
                <a:lumOff val="130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8101434"/>
                <a:satOff val="-551"/>
                <a:lumOff val="130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8101434"/>
                <a:satOff val="-551"/>
                <a:lumOff val="130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1" kern="1200"/>
            <a:t>Serial Monitor:</a:t>
          </a:r>
          <a:r>
            <a:rPr lang="en-US" sz="3200" kern="1200"/>
            <a:t> Log sensor states &amp; computed counts</a:t>
          </a:r>
        </a:p>
      </dsp:txBody>
      <dsp:txXfrm>
        <a:off x="62141" y="2835181"/>
        <a:ext cx="6542551" cy="1148678"/>
      </dsp:txXfrm>
    </dsp:sp>
    <dsp:sp modelId="{7266EC14-BF62-461C-AFEB-201A37C3428B}">
      <dsp:nvSpPr>
        <dsp:cNvPr id="0" name=""/>
        <dsp:cNvSpPr/>
      </dsp:nvSpPr>
      <dsp:spPr>
        <a:xfrm>
          <a:off x="0" y="4138160"/>
          <a:ext cx="6666833" cy="1272960"/>
        </a:xfrm>
        <a:prstGeom prst="roundRect">
          <a:avLst/>
        </a:prstGeom>
        <a:gradFill rotWithShape="0">
          <a:gsLst>
            <a:gs pos="0">
              <a:schemeClr val="accent5">
                <a:hueOff val="-12152150"/>
                <a:satOff val="-826"/>
                <a:lumOff val="196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12152150"/>
                <a:satOff val="-826"/>
                <a:lumOff val="196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12152150"/>
                <a:satOff val="-826"/>
                <a:lumOff val="196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1" kern="1200"/>
            <a:t>Outcome:</a:t>
          </a:r>
          <a:r>
            <a:rPr lang="en-US" sz="3200" kern="1200"/>
            <a:t> Correct detection and immediate LCD updates</a:t>
          </a:r>
        </a:p>
      </dsp:txBody>
      <dsp:txXfrm>
        <a:off x="62141" y="4200301"/>
        <a:ext cx="6542551" cy="114867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B0C263-1C62-4BC0-82FA-60A61D839957}">
      <dsp:nvSpPr>
        <dsp:cNvPr id="0" name=""/>
        <dsp:cNvSpPr/>
      </dsp:nvSpPr>
      <dsp:spPr>
        <a:xfrm>
          <a:off x="0" y="126680"/>
          <a:ext cx="6666833" cy="1233179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b="1" kern="1200"/>
            <a:t>IR false triggers</a:t>
          </a:r>
          <a:r>
            <a:rPr lang="en-US" sz="3100" kern="1200"/>
            <a:t> (lighting, angle) → sensor shielding, calibration</a:t>
          </a:r>
        </a:p>
      </dsp:txBody>
      <dsp:txXfrm>
        <a:off x="60199" y="186879"/>
        <a:ext cx="6546435" cy="1112781"/>
      </dsp:txXfrm>
    </dsp:sp>
    <dsp:sp modelId="{ECDDCAC6-98F8-476E-90A0-7777FDE7985A}">
      <dsp:nvSpPr>
        <dsp:cNvPr id="0" name=""/>
        <dsp:cNvSpPr/>
      </dsp:nvSpPr>
      <dsp:spPr>
        <a:xfrm>
          <a:off x="0" y="1449140"/>
          <a:ext cx="6666833" cy="1233179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b="1" kern="1200"/>
            <a:t>Wiring noise</a:t>
          </a:r>
          <a:r>
            <a:rPr lang="en-US" sz="3100" kern="1200"/>
            <a:t> → proper grounding, shorter leads</a:t>
          </a:r>
        </a:p>
      </dsp:txBody>
      <dsp:txXfrm>
        <a:off x="60199" y="1509339"/>
        <a:ext cx="6546435" cy="1112781"/>
      </dsp:txXfrm>
    </dsp:sp>
    <dsp:sp modelId="{32ED06FE-06C3-4948-BCF0-855B844CEA1D}">
      <dsp:nvSpPr>
        <dsp:cNvPr id="0" name=""/>
        <dsp:cNvSpPr/>
      </dsp:nvSpPr>
      <dsp:spPr>
        <a:xfrm>
          <a:off x="0" y="2771600"/>
          <a:ext cx="6666833" cy="1233179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b="1" kern="1200"/>
            <a:t>Power dips</a:t>
          </a:r>
          <a:r>
            <a:rPr lang="en-US" sz="3100" kern="1200"/>
            <a:t> → stable 5V regulator/USB power</a:t>
          </a:r>
        </a:p>
      </dsp:txBody>
      <dsp:txXfrm>
        <a:off x="60199" y="2831799"/>
        <a:ext cx="6546435" cy="1112781"/>
      </dsp:txXfrm>
    </dsp:sp>
    <dsp:sp modelId="{A62265A4-2170-4916-9BD4-642ACC0B7A88}">
      <dsp:nvSpPr>
        <dsp:cNvPr id="0" name=""/>
        <dsp:cNvSpPr/>
      </dsp:nvSpPr>
      <dsp:spPr>
        <a:xfrm>
          <a:off x="0" y="4094060"/>
          <a:ext cx="6666833" cy="1233179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b="1" kern="1200"/>
            <a:t>Scale limit (4 slots in demo)</a:t>
          </a:r>
          <a:r>
            <a:rPr lang="en-US" sz="3100" kern="1200"/>
            <a:t> → extend to N sensors with arrays/mux</a:t>
          </a:r>
        </a:p>
      </dsp:txBody>
      <dsp:txXfrm>
        <a:off x="60199" y="4154259"/>
        <a:ext cx="6546435" cy="111278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8/14/2025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8/14/2025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8/14/2025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8/14/2025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3.jpe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2172A0AC-3DCE-4672-BCAF-28FEF91F60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E6F1C77-EDC9-4C5F-8C1C-62DD46BDA3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What Is Smart Parking? How Does It Work? | Sensor Dynamics">
            <a:extLst>
              <a:ext uri="{FF2B5EF4-FFF2-40B4-BE49-F238E27FC236}">
                <a16:creationId xmlns:a16="http://schemas.microsoft.com/office/drawing/2014/main" id="{5D45880C-52EA-D3E8-36DB-0C86AD3818C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l="356" r="13392" b="1"/>
          <a:stretch>
            <a:fillRect/>
          </a:stretch>
        </p:blipFill>
        <p:spPr>
          <a:xfrm>
            <a:off x="20" y="10"/>
            <a:ext cx="8450297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1" y="365125"/>
            <a:ext cx="5251316" cy="1627636"/>
          </a:xfrm>
        </p:spPr>
        <p:txBody>
          <a:bodyPr>
            <a:normAutofit/>
          </a:bodyPr>
          <a:lstStyle/>
          <a:p>
            <a:r>
              <a:rPr lang="en-US" sz="4100" b="1">
                <a:solidFill>
                  <a:srgbClr val="FFFFFF"/>
                </a:solidFill>
                <a:latin typeface="Aptos"/>
              </a:rPr>
              <a:t>Smart Car Parking Management System</a:t>
            </a:r>
            <a:endParaRPr lang="en-US" sz="4100">
              <a:solidFill>
                <a:srgbClr val="FFFFFF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>
          <a:xfrm>
            <a:off x="838200" y="2219785"/>
            <a:ext cx="4619621" cy="3957178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AutoNum type="arabicPeriod"/>
            </a:pPr>
            <a:endParaRPr lang="en-US" sz="2000">
              <a:solidFill>
                <a:srgbClr val="FFFFFF"/>
              </a:solidFill>
            </a:endParaRPr>
          </a:p>
          <a:p>
            <a:pPr marL="0" indent="0">
              <a:buNone/>
            </a:pPr>
            <a:endParaRPr lang="en-US" sz="2000" i="1">
              <a:solidFill>
                <a:srgbClr val="FFFFFF"/>
              </a:solidFill>
            </a:endParaRPr>
          </a:p>
          <a:p>
            <a:pPr marL="0" indent="0">
              <a:buNone/>
            </a:pPr>
            <a:r>
              <a:rPr lang="en-US" sz="2400">
                <a:solidFill>
                  <a:srgbClr val="FFFF00"/>
                </a:solidFill>
                <a:ea typeface="+mn-lt"/>
                <a:cs typeface="+mn-lt"/>
              </a:rPr>
              <a:t>Presenter: </a:t>
            </a:r>
            <a:endParaRPr lang="en-US" sz="2400" b="1">
              <a:solidFill>
                <a:srgbClr val="FFFF00"/>
              </a:solidFill>
            </a:endParaRPr>
          </a:p>
          <a:p>
            <a:pPr marL="342900" indent="-342900">
              <a:buAutoNum type="arabicPeriod"/>
            </a:pPr>
            <a:r>
              <a:rPr lang="en-US" sz="2000">
                <a:solidFill>
                  <a:srgbClr val="FFFFFF"/>
                </a:solidFill>
                <a:ea typeface="+mn-lt"/>
                <a:cs typeface="+mn-lt"/>
              </a:rPr>
              <a:t>Tamanna Akter (221-15-5298) </a:t>
            </a:r>
            <a:endParaRPr lang="en-US" sz="2000">
              <a:solidFill>
                <a:srgbClr val="FFFFFF"/>
              </a:solidFill>
            </a:endParaRPr>
          </a:p>
          <a:p>
            <a:pPr marL="342900" indent="-342900">
              <a:buAutoNum type="arabicPeriod"/>
            </a:pPr>
            <a:r>
              <a:rPr lang="en-US" sz="2000">
                <a:solidFill>
                  <a:srgbClr val="FFFFFF"/>
                </a:solidFill>
                <a:ea typeface="+mn-lt"/>
                <a:cs typeface="+mn-lt"/>
              </a:rPr>
              <a:t>Sadia Akter(221-15-5800) </a:t>
            </a:r>
            <a:endParaRPr lang="en-US" sz="2000">
              <a:solidFill>
                <a:srgbClr val="FFFFFF"/>
              </a:solidFill>
            </a:endParaRPr>
          </a:p>
          <a:p>
            <a:pPr marL="342900" indent="-342900">
              <a:buAutoNum type="arabicPeriod"/>
            </a:pPr>
            <a:r>
              <a:rPr lang="en-US" sz="2000">
                <a:solidFill>
                  <a:srgbClr val="FFFFFF"/>
                </a:solidFill>
                <a:ea typeface="+mn-lt"/>
                <a:cs typeface="+mn-lt"/>
              </a:rPr>
              <a:t>Sanjida Abedin Mim (221-15-6019) </a:t>
            </a:r>
            <a:endParaRPr lang="en-US" sz="2000">
              <a:solidFill>
                <a:srgbClr val="FFFFFF"/>
              </a:solidFill>
            </a:endParaRPr>
          </a:p>
          <a:p>
            <a:pPr marL="342900" indent="-342900">
              <a:buAutoNum type="arabicPeriod"/>
            </a:pPr>
            <a:r>
              <a:rPr lang="en-US" sz="2000">
                <a:solidFill>
                  <a:srgbClr val="FFFFFF"/>
                </a:solidFill>
                <a:ea typeface="+mn-lt"/>
                <a:cs typeface="+mn-lt"/>
              </a:rPr>
              <a:t>Rafi Ibn Anwar Labib(221-15-6016) </a:t>
            </a:r>
            <a:endParaRPr lang="en-US" sz="2000">
              <a:solidFill>
                <a:srgbClr val="FFFFFF"/>
              </a:solidFill>
            </a:endParaRPr>
          </a:p>
          <a:p>
            <a:pPr marL="342900" indent="-342900">
              <a:buAutoNum type="arabicPeriod"/>
            </a:pPr>
            <a:r>
              <a:rPr lang="en-US" sz="2000">
                <a:solidFill>
                  <a:srgbClr val="FFFFFF"/>
                </a:solidFill>
                <a:ea typeface="+mn-lt"/>
                <a:cs typeface="+mn-lt"/>
              </a:rPr>
              <a:t>Abdullah Al Noman(221-15-5856) </a:t>
            </a:r>
            <a:endParaRPr lang="en-US" sz="2000">
              <a:solidFill>
                <a:srgbClr val="FFFFFF"/>
              </a:solidFill>
            </a:endParaRPr>
          </a:p>
          <a:p>
            <a:pPr>
              <a:buAutoNum type="arabicPeriod"/>
            </a:pPr>
            <a:endParaRPr lang="en-US" sz="2000" b="1">
              <a:solidFill>
                <a:srgbClr val="FFFFFF"/>
              </a:solidFill>
            </a:endParaRPr>
          </a:p>
          <a:p>
            <a:pPr marL="0" indent="0">
              <a:buNone/>
            </a:pPr>
            <a:endParaRPr lang="en-US" sz="2000">
              <a:solidFill>
                <a:srgbClr val="FFFFFF"/>
              </a:solidFill>
            </a:endParaRPr>
          </a:p>
          <a:p>
            <a:pPr>
              <a:buAutoNum type="arabicPeriod"/>
            </a:pPr>
            <a:endParaRPr lang="en-US" sz="2000">
              <a:solidFill>
                <a:srgbClr val="FFFFF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08B707-DB67-EA38-88BE-D9CCEDA6EDC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6572" r="24738"/>
          <a:stretch>
            <a:fillRect/>
          </a:stretch>
        </p:blipFill>
        <p:spPr>
          <a:xfrm>
            <a:off x="6225997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473AF2-08C3-6347-BEE9-D8275583CF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478" y="1683756"/>
            <a:ext cx="3115265" cy="2396359"/>
          </a:xfrm>
        </p:spPr>
        <p:txBody>
          <a:bodyPr anchor="b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  <a:latin typeface="Aptos"/>
              </a:rPr>
              <a:t>Testing &amp; Results</a:t>
            </a:r>
            <a:endParaRPr lang="en-US" sz="4000">
              <a:solidFill>
                <a:srgbClr val="FFFFFF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03A97AA-AF69-10B1-2DA3-32764932369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85199471"/>
              </p:ext>
            </p:extLst>
          </p:nvPr>
        </p:nvGraphicFramePr>
        <p:xfrm>
          <a:off x="4905052" y="750440"/>
          <a:ext cx="6666833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340902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6C0B4A-1383-51A8-8825-D574F36124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478" y="1683756"/>
            <a:ext cx="3115265" cy="2396359"/>
          </a:xfrm>
        </p:spPr>
        <p:txBody>
          <a:bodyPr anchor="b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  <a:latin typeface="Aptos"/>
              </a:rPr>
              <a:t>Limitations &amp; Mitigations</a:t>
            </a:r>
            <a:endParaRPr lang="en-US" sz="4000">
              <a:solidFill>
                <a:srgbClr val="FFFFFF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2DA8C57-4DD3-550C-A4A0-CA86C69B76F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92248090"/>
              </p:ext>
            </p:extLst>
          </p:nvPr>
        </p:nvGraphicFramePr>
        <p:xfrm>
          <a:off x="4905052" y="750440"/>
          <a:ext cx="6666833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740133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A2679492-7988-4050-9056-54244445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C1E043-AFD3-A4A9-8F71-D97DA43B33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2091" y="501651"/>
            <a:ext cx="4395340" cy="1716255"/>
          </a:xfrm>
        </p:spPr>
        <p:txBody>
          <a:bodyPr anchor="b">
            <a:normAutofit/>
          </a:bodyPr>
          <a:lstStyle/>
          <a:p>
            <a:r>
              <a:rPr lang="en-US" sz="4300">
                <a:latin typeface="Aptos"/>
              </a:rPr>
              <a:t>Future Upgrades &amp; Conclusion</a:t>
            </a:r>
            <a:endParaRPr lang="en-US" sz="430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091B163-7D61-4891-ABCF-5C13D9C418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FUTURE PLANS – DGR">
            <a:extLst>
              <a:ext uri="{FF2B5EF4-FFF2-40B4-BE49-F238E27FC236}">
                <a16:creationId xmlns:a16="http://schemas.microsoft.com/office/drawing/2014/main" id="{C74C727B-4A4D-E15D-08C8-ECDD090B56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143" y="1255499"/>
            <a:ext cx="5221625" cy="434700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403D13-3A6E-72D6-6349-EFEAE7D36B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2583" y="2645922"/>
            <a:ext cx="4434721" cy="3710427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sz="2000">
              <a:solidFill>
                <a:schemeClr val="tx1">
                  <a:alpha val="80000"/>
                </a:schemeClr>
              </a:solidFill>
            </a:endParaRPr>
          </a:p>
          <a:p>
            <a:r>
              <a:rPr lang="en-US" sz="2000" b="1">
                <a:solidFill>
                  <a:schemeClr val="tx1">
                    <a:alpha val="80000"/>
                  </a:schemeClr>
                </a:solidFill>
                <a:ea typeface="+mn-lt"/>
                <a:cs typeface="+mn-lt"/>
              </a:rPr>
              <a:t>Upgrades:</a:t>
            </a:r>
            <a:r>
              <a:rPr lang="en-US" sz="2000">
                <a:solidFill>
                  <a:schemeClr val="tx1">
                    <a:alpha val="80000"/>
                  </a:schemeClr>
                </a:solidFill>
                <a:ea typeface="+mn-lt"/>
                <a:cs typeface="+mn-lt"/>
              </a:rPr>
              <a:t> RFID access, mobile/web dashboard, cloud logging, camera/ULTRASONIC sensors, servo gate with safety</a:t>
            </a:r>
            <a:endParaRPr lang="en-US" sz="2000">
              <a:solidFill>
                <a:schemeClr val="tx1">
                  <a:alpha val="80000"/>
                </a:schemeClr>
              </a:solidFill>
            </a:endParaRPr>
          </a:p>
          <a:p>
            <a:r>
              <a:rPr lang="en-US" sz="2000" b="1">
                <a:solidFill>
                  <a:schemeClr val="tx1">
                    <a:alpha val="80000"/>
                  </a:schemeClr>
                </a:solidFill>
                <a:ea typeface="+mn-lt"/>
                <a:cs typeface="+mn-lt"/>
              </a:rPr>
              <a:t>Integration:</a:t>
            </a:r>
            <a:r>
              <a:rPr lang="en-US" sz="2000">
                <a:solidFill>
                  <a:schemeClr val="tx1">
                    <a:alpha val="80000"/>
                  </a:schemeClr>
                </a:solidFill>
                <a:ea typeface="+mn-lt"/>
                <a:cs typeface="+mn-lt"/>
              </a:rPr>
              <a:t> Wi-Fi/LoRa for remote monitoring</a:t>
            </a:r>
            <a:endParaRPr lang="en-US" sz="2000">
              <a:solidFill>
                <a:schemeClr val="tx1">
                  <a:alpha val="80000"/>
                </a:schemeClr>
              </a:solidFill>
            </a:endParaRPr>
          </a:p>
          <a:p>
            <a:r>
              <a:rPr lang="en-US" sz="2000" b="1">
                <a:solidFill>
                  <a:schemeClr val="tx1">
                    <a:alpha val="80000"/>
                  </a:schemeClr>
                </a:solidFill>
                <a:ea typeface="+mn-lt"/>
                <a:cs typeface="+mn-lt"/>
              </a:rPr>
              <a:t>Conclusion:</a:t>
            </a:r>
            <a:r>
              <a:rPr lang="en-US" sz="2000">
                <a:solidFill>
                  <a:schemeClr val="tx1">
                    <a:alpha val="80000"/>
                  </a:schemeClr>
                </a:solidFill>
                <a:ea typeface="+mn-lt"/>
                <a:cs typeface="+mn-lt"/>
              </a:rPr>
              <a:t> Low-cost, real-time, scalable parking assistant</a:t>
            </a:r>
            <a:endParaRPr lang="en-US" sz="2000">
              <a:solidFill>
                <a:schemeClr val="tx1">
                  <a:alpha val="80000"/>
                </a:schemeClr>
              </a:solidFill>
            </a:endParaRPr>
          </a:p>
          <a:p>
            <a:r>
              <a:rPr lang="en-US" sz="2000" b="1">
                <a:solidFill>
                  <a:schemeClr val="tx1">
                    <a:alpha val="80000"/>
                  </a:schemeClr>
                </a:solidFill>
                <a:ea typeface="+mn-lt"/>
                <a:cs typeface="+mn-lt"/>
              </a:rPr>
              <a:t>Next:</a:t>
            </a:r>
            <a:r>
              <a:rPr lang="en-US" sz="2000">
                <a:solidFill>
                  <a:schemeClr val="tx1">
                    <a:alpha val="80000"/>
                  </a:schemeClr>
                </a:solidFill>
                <a:ea typeface="+mn-lt"/>
                <a:cs typeface="+mn-lt"/>
              </a:rPr>
              <a:t> Live demo &amp; Q&amp;A</a:t>
            </a:r>
            <a:endParaRPr lang="en-US" sz="2000">
              <a:solidFill>
                <a:schemeClr val="tx1">
                  <a:alpha val="80000"/>
                </a:schemeClr>
              </a:solidFill>
            </a:endParaRPr>
          </a:p>
          <a:p>
            <a:endParaRPr lang="en-US" sz="2000">
              <a:solidFill>
                <a:schemeClr val="tx1">
                  <a:alpha val="80000"/>
                </a:schemeClr>
              </a:solidFill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95193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Content Placeholder 3" descr="Thank you hanging sign with smiling emoji, heart, and cloud. Isolated on  light blue. 49049628 Vector Art at Vecteezy">
            <a:extLst>
              <a:ext uri="{FF2B5EF4-FFF2-40B4-BE49-F238E27FC236}">
                <a16:creationId xmlns:a16="http://schemas.microsoft.com/office/drawing/2014/main" id="{B96B1405-17D5-D6FD-0ED2-13A7835B5870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rcRect t="6267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5918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31B6BA-7847-8251-41D2-986BDC725C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478" y="1683756"/>
            <a:ext cx="3115265" cy="2396359"/>
          </a:xfrm>
        </p:spPr>
        <p:txBody>
          <a:bodyPr anchor="b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  <a:latin typeface="Aptos"/>
              </a:rPr>
              <a:t>Problem &amp; Motivation</a:t>
            </a:r>
            <a:endParaRPr lang="en-US" sz="4000">
              <a:solidFill>
                <a:srgbClr val="FFFFFF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62D2CE2-D2F5-0C29-2A22-0311C81E574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30703806"/>
              </p:ext>
            </p:extLst>
          </p:nvPr>
        </p:nvGraphicFramePr>
        <p:xfrm>
          <a:off x="4905052" y="750440"/>
          <a:ext cx="6666833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459790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8B9AA7C6-5E5A-498E-A6DF-A943376E09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3EAB11A-76F7-48F4-9B4F-5BFDF4BF96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4300" y="2385102"/>
            <a:ext cx="574091" cy="2087796"/>
            <a:chOff x="209668" y="2857422"/>
            <a:chExt cx="463662" cy="208779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4D4C416-D5F4-4F6F-A6F1-87A21CD4FC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423947" y="2857422"/>
              <a:ext cx="249383" cy="208779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C6AC1C30-21C6-4BF6-93EE-B211D7A850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209668" y="2857423"/>
              <a:ext cx="1" cy="2087795"/>
            </a:xfrm>
            <a:prstGeom prst="line">
              <a:avLst/>
            </a:prstGeom>
            <a:ln w="1778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81E140AE-0ABF-47C8-BF32-7D2F0CF2B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BC4F608-B4B8-48C3-9572-C0F061B1C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631767"/>
            <a:ext cx="11111729" cy="575240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9DFE5C-E4B0-1C51-F492-976672C18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618" y="1167927"/>
            <a:ext cx="4008586" cy="4680583"/>
          </a:xfrm>
        </p:spPr>
        <p:txBody>
          <a:bodyPr anchor="ctr">
            <a:normAutofit/>
          </a:bodyPr>
          <a:lstStyle/>
          <a:p>
            <a:r>
              <a:rPr lang="en-US" sz="5200">
                <a:latin typeface="Calibri"/>
                <a:ea typeface="Calibri"/>
                <a:cs typeface="Calibri"/>
              </a:rPr>
              <a:t>Research Gap</a:t>
            </a:r>
            <a:endParaRPr lang="en-US" sz="52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D0A9E3-76A6-98B2-1F73-EC84D2E9EE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57923" y="651927"/>
            <a:ext cx="6405824" cy="519658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just"/>
            <a:endParaRPr lang="en-US" sz="1400"/>
          </a:p>
          <a:p>
            <a:pPr algn="just"/>
            <a:r>
              <a:rPr lang="en-US" sz="1400" b="1">
                <a:ea typeface="+mn-lt"/>
                <a:cs typeface="+mn-lt"/>
              </a:rPr>
              <a:t>Limited scalability</a:t>
            </a:r>
            <a:r>
              <a:rPr lang="en-US" sz="1400">
                <a:ea typeface="+mn-lt"/>
                <a:cs typeface="+mn-lt"/>
              </a:rPr>
              <a:t>: Many demos handle only 2–4 slots; lack modular designs for N slots</a:t>
            </a:r>
            <a:endParaRPr lang="en-US" sz="1400"/>
          </a:p>
          <a:p>
            <a:pPr algn="just"/>
            <a:r>
              <a:rPr lang="en-US" sz="1400" b="1">
                <a:ea typeface="+mn-lt"/>
                <a:cs typeface="+mn-lt"/>
              </a:rPr>
              <a:t>Sensor robustness untested</a:t>
            </a:r>
            <a:r>
              <a:rPr lang="en-US" sz="1400">
                <a:ea typeface="+mn-lt"/>
                <a:cs typeface="+mn-lt"/>
              </a:rPr>
              <a:t>: Few studies compare IR vs ultrasonic/camera under sunlight, dust, temperature</a:t>
            </a:r>
            <a:endParaRPr lang="en-US" sz="1400"/>
          </a:p>
          <a:p>
            <a:pPr algn="just"/>
            <a:r>
              <a:rPr lang="en-US" sz="1400" b="1">
                <a:ea typeface="+mn-lt"/>
                <a:cs typeface="+mn-lt"/>
              </a:rPr>
              <a:t>Sparse networking/IoT</a:t>
            </a:r>
            <a:r>
              <a:rPr lang="en-US" sz="1400">
                <a:ea typeface="+mn-lt"/>
                <a:cs typeface="+mn-lt"/>
              </a:rPr>
              <a:t>: Minimal work on Wi-Fi/LoRa integration for central dashboards and alerts</a:t>
            </a:r>
            <a:endParaRPr lang="en-US" sz="1400"/>
          </a:p>
          <a:p>
            <a:pPr algn="just"/>
            <a:r>
              <a:rPr lang="en-US" sz="1400" b="1">
                <a:ea typeface="+mn-lt"/>
                <a:cs typeface="+mn-lt"/>
              </a:rPr>
              <a:t>Safety &amp; fail-safes</a:t>
            </a:r>
            <a:r>
              <a:rPr lang="en-US" sz="1400">
                <a:ea typeface="+mn-lt"/>
                <a:cs typeface="+mn-lt"/>
              </a:rPr>
              <a:t>: Little emphasis on gate obstruction detection, emergency overrides, watchdogs</a:t>
            </a:r>
            <a:endParaRPr lang="en-US" sz="1400"/>
          </a:p>
          <a:p>
            <a:pPr algn="just"/>
            <a:r>
              <a:rPr lang="en-US" sz="1400" b="1">
                <a:ea typeface="+mn-lt"/>
                <a:cs typeface="+mn-lt"/>
              </a:rPr>
              <a:t>Performance metrics missing</a:t>
            </a:r>
            <a:r>
              <a:rPr lang="en-US" sz="1400">
                <a:ea typeface="+mn-lt"/>
                <a:cs typeface="+mn-lt"/>
              </a:rPr>
              <a:t>: Few publish latency, accuracy, and power consumption benchmarks</a:t>
            </a:r>
            <a:endParaRPr lang="en-US" sz="1400"/>
          </a:p>
          <a:p>
            <a:pPr algn="just"/>
            <a:r>
              <a:rPr lang="en-US" sz="1400" b="1">
                <a:ea typeface="+mn-lt"/>
                <a:cs typeface="+mn-lt"/>
              </a:rPr>
              <a:t>UI/UX standardization</a:t>
            </a:r>
            <a:r>
              <a:rPr lang="en-US" sz="1400">
                <a:ea typeface="+mn-lt"/>
                <a:cs typeface="+mn-lt"/>
              </a:rPr>
              <a:t>: Inconsistent on-site signage and user feedback patterns</a:t>
            </a:r>
            <a:endParaRPr lang="en-US" sz="1400"/>
          </a:p>
          <a:p>
            <a:pPr algn="just"/>
            <a:r>
              <a:rPr lang="en-US" sz="1400" b="1">
                <a:ea typeface="+mn-lt"/>
                <a:cs typeface="+mn-lt"/>
              </a:rPr>
              <a:t>Reproducibility</a:t>
            </a:r>
            <a:r>
              <a:rPr lang="en-US" sz="1400">
                <a:ea typeface="+mn-lt"/>
                <a:cs typeface="+mn-lt"/>
              </a:rPr>
              <a:t>: Limited open datasets/code for independent validation</a:t>
            </a:r>
            <a:endParaRPr lang="en-US" sz="1400"/>
          </a:p>
          <a:p>
            <a:pPr algn="just"/>
            <a:r>
              <a:rPr lang="en-US" sz="1400" b="1">
                <a:ea typeface="+mn-lt"/>
                <a:cs typeface="+mn-lt"/>
              </a:rPr>
              <a:t>Our focus</a:t>
            </a:r>
            <a:r>
              <a:rPr lang="en-US" sz="1400">
                <a:ea typeface="+mn-lt"/>
                <a:cs typeface="+mn-lt"/>
              </a:rPr>
              <a:t>: A modular, low-cost baseline with clear interfaces, measurable metrics, and upgrade paths to IoT</a:t>
            </a:r>
            <a:endParaRPr lang="en-US" sz="1400"/>
          </a:p>
          <a:p>
            <a:pPr algn="just"/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16004338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Slide Background">
            <a:extLst>
              <a:ext uri="{FF2B5EF4-FFF2-40B4-BE49-F238E27FC236}">
                <a16:creationId xmlns:a16="http://schemas.microsoft.com/office/drawing/2014/main" id="{3ECBE1F1-D69B-4AFA-ABD5-8E41720EF6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603A6265-E10C-4B85-9C20-E75FCAF9C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0197" y="-1"/>
            <a:ext cx="6781802" cy="2286000"/>
          </a:xfrm>
          <a:prstGeom prst="rect">
            <a:avLst/>
          </a:prstGeom>
          <a:ln>
            <a:noFill/>
          </a:ln>
          <a:effectLst>
            <a:outerShdw blurRad="355600" dist="152400" sx="95000" sy="95000" algn="t" rotWithShape="0">
              <a:srgbClr val="000000">
                <a:alpha val="2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CCC99C-00AC-5537-64D1-CFA158D448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8304" y="463558"/>
            <a:ext cx="5464968" cy="1559301"/>
          </a:xfrm>
        </p:spPr>
        <p:txBody>
          <a:bodyPr>
            <a:normAutofit/>
          </a:bodyPr>
          <a:lstStyle/>
          <a:p>
            <a:r>
              <a:rPr lang="en-US" sz="4000" b="1">
                <a:latin typeface="Aptos"/>
              </a:rPr>
              <a:t>System Overview</a:t>
            </a:r>
            <a:endParaRPr lang="en-US" sz="4000" b="1"/>
          </a:p>
        </p:txBody>
      </p:sp>
      <p:graphicFrame>
        <p:nvGraphicFramePr>
          <p:cNvPr id="18" name="Content Placeholder 2">
            <a:extLst>
              <a:ext uri="{FF2B5EF4-FFF2-40B4-BE49-F238E27FC236}">
                <a16:creationId xmlns:a16="http://schemas.microsoft.com/office/drawing/2014/main" id="{870B542C-0CCD-8A7D-AAA4-FB60392A01F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54804380"/>
              </p:ext>
            </p:extLst>
          </p:nvPr>
        </p:nvGraphicFramePr>
        <p:xfrm>
          <a:off x="6115317" y="2743200"/>
          <a:ext cx="5247340" cy="34968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 descr="Revolutionized Parking: Automated Parking Systems Entrapeer">
            <a:extLst>
              <a:ext uri="{FF2B5EF4-FFF2-40B4-BE49-F238E27FC236}">
                <a16:creationId xmlns:a16="http://schemas.microsoft.com/office/drawing/2014/main" id="{30D20EAD-E224-9B39-7CE0-EA292B41A2A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5552" y="702733"/>
            <a:ext cx="4898350" cy="5444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8944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DBAFBF7-C858-E9BE-FFE2-B350E9E768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2072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Block diagram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3A161FC-E1D1-9799-A815-1D0A66CCF270}"/>
              </a:ext>
            </a:extLst>
          </p:cNvPr>
          <p:cNvGrpSpPr/>
          <p:nvPr/>
        </p:nvGrpSpPr>
        <p:grpSpPr>
          <a:xfrm>
            <a:off x="2783463" y="2112579"/>
            <a:ext cx="6649016" cy="4192803"/>
            <a:chOff x="2841142" y="961571"/>
            <a:chExt cx="7671845" cy="4837792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6DA2559D-454C-B137-7646-7DAAD7F22A31}"/>
                </a:ext>
              </a:extLst>
            </p:cNvPr>
            <p:cNvSpPr/>
            <p:nvPr/>
          </p:nvSpPr>
          <p:spPr>
            <a:xfrm>
              <a:off x="2841143" y="961571"/>
              <a:ext cx="1868823" cy="945186"/>
            </a:xfrm>
            <a:prstGeom prst="roundRect">
              <a:avLst/>
            </a:prstGeom>
            <a:solidFill>
              <a:schemeClr val="tx2">
                <a:lumMod val="25000"/>
                <a:lumOff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786384">
                <a:spcAft>
                  <a:spcPts val="600"/>
                </a:spcAft>
              </a:pPr>
              <a:r>
                <a:rPr lang="en-US" sz="154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IR sensor 1</a:t>
              </a:r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329BA465-A822-4DBA-F34B-1A55F569F3A4}"/>
                </a:ext>
              </a:extLst>
            </p:cNvPr>
            <p:cNvSpPr/>
            <p:nvPr/>
          </p:nvSpPr>
          <p:spPr>
            <a:xfrm>
              <a:off x="2841142" y="2832552"/>
              <a:ext cx="1868823" cy="945186"/>
            </a:xfrm>
            <a:prstGeom prst="roundRect">
              <a:avLst/>
            </a:prstGeom>
            <a:solidFill>
              <a:schemeClr val="tx2">
                <a:lumMod val="25000"/>
                <a:lumOff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786384">
                <a:spcAft>
                  <a:spcPts val="600"/>
                </a:spcAft>
              </a:pPr>
              <a:r>
                <a:rPr lang="en-US" sz="154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IR sensor 2</a:t>
              </a:r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7F831D3D-AEA6-F9EB-5228-9C383C3E1BFC}"/>
                </a:ext>
              </a:extLst>
            </p:cNvPr>
            <p:cNvSpPr/>
            <p:nvPr/>
          </p:nvSpPr>
          <p:spPr>
            <a:xfrm>
              <a:off x="2841142" y="4703534"/>
              <a:ext cx="1868823" cy="945186"/>
            </a:xfrm>
            <a:prstGeom prst="roundRect">
              <a:avLst/>
            </a:prstGeom>
            <a:solidFill>
              <a:schemeClr val="tx2">
                <a:lumMod val="25000"/>
                <a:lumOff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786384">
                <a:spcAft>
                  <a:spcPts val="600"/>
                </a:spcAft>
              </a:pPr>
              <a:r>
                <a:rPr lang="en-US" sz="154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IR sensor n</a:t>
              </a:r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" name="Rectangle: Diagonal Corners Rounded 7">
              <a:extLst>
                <a:ext uri="{FF2B5EF4-FFF2-40B4-BE49-F238E27FC236}">
                  <a16:creationId xmlns:a16="http://schemas.microsoft.com/office/drawing/2014/main" id="{8A480809-D1FA-05DD-5692-CA30E72695D3}"/>
                </a:ext>
              </a:extLst>
            </p:cNvPr>
            <p:cNvSpPr/>
            <p:nvPr/>
          </p:nvSpPr>
          <p:spPr>
            <a:xfrm>
              <a:off x="5891892" y="2394857"/>
              <a:ext cx="1438275" cy="1594755"/>
            </a:xfrm>
            <a:prstGeom prst="round2Diag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786384">
                <a:spcAft>
                  <a:spcPts val="600"/>
                </a:spcAft>
              </a:pPr>
              <a:r>
                <a:rPr lang="en-US" sz="1500" kern="1200">
                  <a:solidFill>
                    <a:srgbClr val="FFFF00"/>
                  </a:solidFill>
                  <a:latin typeface="+mn-lt"/>
                  <a:ea typeface="+mn-ea"/>
                  <a:cs typeface="+mn-cs"/>
                </a:rPr>
                <a:t>Arduino Uno</a:t>
              </a:r>
              <a:endParaRPr lang="en-US" sz="1500">
                <a:solidFill>
                  <a:srgbClr val="FFFFFF"/>
                </a:solidFill>
              </a:endParaRPr>
            </a:p>
          </p:txBody>
        </p:sp>
        <p:sp>
          <p:nvSpPr>
            <p:cNvPr id="9" name="Callout: Up Arrow 8">
              <a:extLst>
                <a:ext uri="{FF2B5EF4-FFF2-40B4-BE49-F238E27FC236}">
                  <a16:creationId xmlns:a16="http://schemas.microsoft.com/office/drawing/2014/main" id="{0962C292-9E84-762A-E1E8-127D7312E7B5}"/>
                </a:ext>
              </a:extLst>
            </p:cNvPr>
            <p:cNvSpPr/>
            <p:nvPr/>
          </p:nvSpPr>
          <p:spPr>
            <a:xfrm>
              <a:off x="6327320" y="4701267"/>
              <a:ext cx="1166132" cy="1098096"/>
            </a:xfrm>
            <a:prstGeom prst="upArrowCallou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786384">
                <a:spcAft>
                  <a:spcPts val="600"/>
                </a:spcAft>
              </a:pPr>
              <a:r>
                <a:rPr lang="en-US" sz="1500" kern="1200">
                  <a:solidFill>
                    <a:srgbClr val="FFFF00"/>
                  </a:solidFill>
                  <a:latin typeface="+mn-lt"/>
                  <a:ea typeface="+mn-ea"/>
                  <a:cs typeface="+mn-cs"/>
                </a:rPr>
                <a:t>Power Supply</a:t>
              </a:r>
              <a:endParaRPr lang="en-US" sz="1500">
                <a:solidFill>
                  <a:srgbClr val="FFFF00"/>
                </a:solidFill>
              </a:endParaRPr>
            </a:p>
          </p:txBody>
        </p:sp>
        <p:sp>
          <p:nvSpPr>
            <p:cNvPr id="11" name="Rectangle: Beveled 10">
              <a:extLst>
                <a:ext uri="{FF2B5EF4-FFF2-40B4-BE49-F238E27FC236}">
                  <a16:creationId xmlns:a16="http://schemas.microsoft.com/office/drawing/2014/main" id="{F679A7DC-D3D8-B37F-CEBC-F3F2BBAA035C}"/>
                </a:ext>
              </a:extLst>
            </p:cNvPr>
            <p:cNvSpPr/>
            <p:nvPr/>
          </p:nvSpPr>
          <p:spPr>
            <a:xfrm>
              <a:off x="8490857" y="1598839"/>
              <a:ext cx="2022130" cy="3103899"/>
            </a:xfrm>
            <a:prstGeom prst="bevel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786384">
                <a:spcAft>
                  <a:spcPts val="600"/>
                </a:spcAft>
              </a:pPr>
              <a:r>
                <a:rPr lang="en-US" sz="1500" kern="1200">
                  <a:solidFill>
                    <a:srgbClr val="FFFF00"/>
                  </a:solidFill>
                  <a:latin typeface="Aptos"/>
                  <a:ea typeface="+mn-ea"/>
                  <a:cs typeface="Segoe UI"/>
                </a:rPr>
                <a:t>LCD Display</a:t>
              </a:r>
              <a:r>
                <a:rPr lang="en-US" sz="1500" kern="1200">
                  <a:solidFill>
                    <a:srgbClr val="FFFF00"/>
                  </a:solidFill>
                  <a:latin typeface="Aptos"/>
                  <a:ea typeface="+mn-ea"/>
                  <a:cs typeface="+mn-cs"/>
                </a:rPr>
                <a:t>​</a:t>
              </a:r>
              <a:endParaRPr lang="en-US" sz="1500">
                <a:solidFill>
                  <a:srgbClr val="FFFF00"/>
                </a:solidFill>
              </a:endParaRP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116C394D-404C-BACD-3895-BD9A789F2C6B}"/>
                </a:ext>
              </a:extLst>
            </p:cNvPr>
            <p:cNvCxnSpPr/>
            <p:nvPr/>
          </p:nvCxnSpPr>
          <p:spPr>
            <a:xfrm>
              <a:off x="4708072" y="1585231"/>
              <a:ext cx="1159328" cy="103006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9FA9D6C4-E0B0-9F47-4BBE-942212A052BB}"/>
                </a:ext>
              </a:extLst>
            </p:cNvPr>
            <p:cNvCxnSpPr/>
            <p:nvPr/>
          </p:nvCxnSpPr>
          <p:spPr>
            <a:xfrm>
              <a:off x="4694463" y="3231694"/>
              <a:ext cx="1186542" cy="23135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B60BE48E-C8EF-54CC-0CA3-8146B651ED0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08069" y="3989615"/>
              <a:ext cx="1152525" cy="116068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5531F78A-11CE-7914-D294-EDEFC6DA145A}"/>
                </a:ext>
              </a:extLst>
            </p:cNvPr>
            <p:cNvCxnSpPr>
              <a:cxnSpLocks/>
            </p:cNvCxnSpPr>
            <p:nvPr/>
          </p:nvCxnSpPr>
          <p:spPr>
            <a:xfrm>
              <a:off x="7327442" y="3150049"/>
              <a:ext cx="1070882" cy="952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12304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1CDD8E39-EA14-4679-9655-1BFF5A7B63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How To Select Hardware For An Iot Device – CoronaToday's">
            <a:extLst>
              <a:ext uri="{FF2B5EF4-FFF2-40B4-BE49-F238E27FC236}">
                <a16:creationId xmlns:a16="http://schemas.microsoft.com/office/drawing/2014/main" id="{DE8F4DCD-A0D7-DA8D-2AA5-AC8EB38DA56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3127"/>
          <a:stretch>
            <a:fillRect/>
          </a:stretch>
        </p:blipFill>
        <p:spPr>
          <a:xfrm>
            <a:off x="20" y="-144674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560655" y="6858000"/>
                </a:lnTo>
                <a:lnTo>
                  <a:pt x="11572884" y="6759738"/>
                </a:lnTo>
                <a:cubicBezTo>
                  <a:pt x="11663744" y="6693104"/>
                  <a:pt x="11749315" y="6619456"/>
                  <a:pt x="11812292" y="6532282"/>
                </a:cubicBezTo>
                <a:cubicBezTo>
                  <a:pt x="11851232" y="6478675"/>
                  <a:pt x="11886807" y="6425068"/>
                  <a:pt x="11956995" y="6386992"/>
                </a:cubicBezTo>
                <a:cubicBezTo>
                  <a:pt x="11918054" y="6334888"/>
                  <a:pt x="11851232" y="6322863"/>
                  <a:pt x="11801234" y="6284788"/>
                </a:cubicBezTo>
                <a:cubicBezTo>
                  <a:pt x="11797390" y="6253224"/>
                  <a:pt x="11876711" y="6262743"/>
                  <a:pt x="11856520" y="6193604"/>
                </a:cubicBezTo>
                <a:cubicBezTo>
                  <a:pt x="11829119" y="6101419"/>
                  <a:pt x="11858923" y="5996209"/>
                  <a:pt x="11722875" y="5956630"/>
                </a:cubicBezTo>
                <a:cubicBezTo>
                  <a:pt x="11686819" y="5866950"/>
                  <a:pt x="11676724" y="5723664"/>
                  <a:pt x="11763258" y="5635988"/>
                </a:cubicBezTo>
                <a:cubicBezTo>
                  <a:pt x="11892094" y="5505226"/>
                  <a:pt x="11871424" y="5422059"/>
                  <a:pt x="11706050" y="5351418"/>
                </a:cubicBezTo>
                <a:cubicBezTo>
                  <a:pt x="11684896" y="5342400"/>
                  <a:pt x="11707491" y="4786287"/>
                  <a:pt x="11697876" y="4763241"/>
                </a:cubicBezTo>
                <a:cubicBezTo>
                  <a:pt x="11713260" y="4731677"/>
                  <a:pt x="11749315" y="4739192"/>
                  <a:pt x="11776236" y="4730675"/>
                </a:cubicBezTo>
                <a:cubicBezTo>
                  <a:pt x="11894018" y="4694603"/>
                  <a:pt x="11897864" y="4694603"/>
                  <a:pt x="11868540" y="4584884"/>
                </a:cubicBezTo>
                <a:cubicBezTo>
                  <a:pt x="11859884" y="4551817"/>
                  <a:pt x="11880076" y="4538289"/>
                  <a:pt x="11898825" y="4517749"/>
                </a:cubicBezTo>
                <a:cubicBezTo>
                  <a:pt x="11969013" y="4441095"/>
                  <a:pt x="11969494" y="4440094"/>
                  <a:pt x="11897864" y="4375464"/>
                </a:cubicBezTo>
                <a:cubicBezTo>
                  <a:pt x="11877192" y="4356928"/>
                  <a:pt x="11863252" y="4336887"/>
                  <a:pt x="11854116" y="4311838"/>
                </a:cubicBezTo>
                <a:cubicBezTo>
                  <a:pt x="11837290" y="4266245"/>
                  <a:pt x="11837771" y="4228169"/>
                  <a:pt x="11901709" y="4203620"/>
                </a:cubicBezTo>
                <a:cubicBezTo>
                  <a:pt x="11946418" y="4186086"/>
                  <a:pt x="11971897" y="4166044"/>
                  <a:pt x="11974782" y="4114442"/>
                </a:cubicBezTo>
                <a:cubicBezTo>
                  <a:pt x="11976706" y="4071355"/>
                  <a:pt x="11981993" y="4043299"/>
                  <a:pt x="11932476" y="4024762"/>
                </a:cubicBezTo>
                <a:cubicBezTo>
                  <a:pt x="11892576" y="4009732"/>
                  <a:pt x="11881038" y="3977668"/>
                  <a:pt x="11885365" y="3939592"/>
                </a:cubicBezTo>
                <a:cubicBezTo>
                  <a:pt x="11895460" y="3846405"/>
                  <a:pt x="11841137" y="3791796"/>
                  <a:pt x="11751719" y="3749211"/>
                </a:cubicBezTo>
                <a:cubicBezTo>
                  <a:pt x="11666628" y="3708629"/>
                  <a:pt x="11592115" y="3654019"/>
                  <a:pt x="11513754" y="3604420"/>
                </a:cubicBezTo>
                <a:cubicBezTo>
                  <a:pt x="11426740" y="3549310"/>
                  <a:pt x="11325786" y="3516243"/>
                  <a:pt x="11220504" y="3488188"/>
                </a:cubicBezTo>
                <a:cubicBezTo>
                  <a:pt x="11239734" y="3448108"/>
                  <a:pt x="11306076" y="3470653"/>
                  <a:pt x="11312805" y="3414541"/>
                </a:cubicBezTo>
                <a:cubicBezTo>
                  <a:pt x="11148394" y="3366945"/>
                  <a:pt x="10991193" y="3295301"/>
                  <a:pt x="10805146" y="3277767"/>
                </a:cubicBezTo>
                <a:cubicBezTo>
                  <a:pt x="10955618" y="3286784"/>
                  <a:pt x="11092147" y="3222154"/>
                  <a:pt x="11234926" y="3203117"/>
                </a:cubicBezTo>
                <a:cubicBezTo>
                  <a:pt x="11248386" y="3171554"/>
                  <a:pt x="11217140" y="3179569"/>
                  <a:pt x="11204640" y="3174060"/>
                </a:cubicBezTo>
                <a:cubicBezTo>
                  <a:pt x="11192140" y="3168047"/>
                  <a:pt x="11176757" y="3166042"/>
                  <a:pt x="11174834" y="3143498"/>
                </a:cubicBezTo>
                <a:cubicBezTo>
                  <a:pt x="11243580" y="3110932"/>
                  <a:pt x="11329632" y="3132475"/>
                  <a:pt x="11400780" y="3099410"/>
                </a:cubicBezTo>
                <a:cubicBezTo>
                  <a:pt x="11384916" y="3051314"/>
                  <a:pt x="11323382" y="3080371"/>
                  <a:pt x="11297902" y="3041793"/>
                </a:cubicBezTo>
                <a:cubicBezTo>
                  <a:pt x="11364246" y="3034780"/>
                  <a:pt x="11425779" y="3031774"/>
                  <a:pt x="11485870" y="3021253"/>
                </a:cubicBezTo>
                <a:cubicBezTo>
                  <a:pt x="11532984" y="3013236"/>
                  <a:pt x="11545964" y="2972154"/>
                  <a:pt x="11513754" y="2944098"/>
                </a:cubicBezTo>
                <a:cubicBezTo>
                  <a:pt x="11484909" y="2919049"/>
                  <a:pt x="11442604" y="2917044"/>
                  <a:pt x="11405107" y="2906523"/>
                </a:cubicBezTo>
                <a:cubicBezTo>
                  <a:pt x="11137817" y="2833377"/>
                  <a:pt x="10857066" y="2809829"/>
                  <a:pt x="10572950" y="2803317"/>
                </a:cubicBezTo>
                <a:cubicBezTo>
                  <a:pt x="10117210" y="2792795"/>
                  <a:pt x="9660028" y="2793297"/>
                  <a:pt x="9205250" y="2778767"/>
                </a:cubicBezTo>
                <a:cubicBezTo>
                  <a:pt x="8996489" y="2772379"/>
                  <a:pt x="8788540" y="2761765"/>
                  <a:pt x="8579578" y="2759181"/>
                </a:cubicBezTo>
                <a:cubicBezTo>
                  <a:pt x="8509922" y="2758320"/>
                  <a:pt x="8440155" y="2758352"/>
                  <a:pt x="8370208" y="2759730"/>
                </a:cubicBezTo>
                <a:cubicBezTo>
                  <a:pt x="8070708" y="2765742"/>
                  <a:pt x="7771690" y="2764238"/>
                  <a:pt x="7470748" y="2819849"/>
                </a:cubicBezTo>
                <a:cubicBezTo>
                  <a:pt x="7316911" y="2848407"/>
                  <a:pt x="7156825" y="2838887"/>
                  <a:pt x="7001547" y="2861432"/>
                </a:cubicBezTo>
                <a:cubicBezTo>
                  <a:pt x="6765024" y="2896002"/>
                  <a:pt x="6528501" y="2936583"/>
                  <a:pt x="6295343" y="2988688"/>
                </a:cubicBezTo>
                <a:cubicBezTo>
                  <a:pt x="6222271" y="3005220"/>
                  <a:pt x="6131892" y="3015241"/>
                  <a:pt x="6075166" y="3078367"/>
                </a:cubicBezTo>
                <a:cubicBezTo>
                  <a:pt x="5985266" y="3038288"/>
                  <a:pt x="5929502" y="3113938"/>
                  <a:pt x="5859314" y="3139490"/>
                </a:cubicBezTo>
                <a:cubicBezTo>
                  <a:pt x="5831912" y="3149510"/>
                  <a:pt x="5795857" y="3163538"/>
                  <a:pt x="5800183" y="3195101"/>
                </a:cubicBezTo>
                <a:cubicBezTo>
                  <a:pt x="5804030" y="3234680"/>
                  <a:pt x="5844410" y="3260231"/>
                  <a:pt x="5882870" y="3252215"/>
                </a:cubicBezTo>
                <a:cubicBezTo>
                  <a:pt x="6002574" y="3227164"/>
                  <a:pt x="6109777" y="3283277"/>
                  <a:pt x="6232848" y="3274760"/>
                </a:cubicBezTo>
                <a:cubicBezTo>
                  <a:pt x="6125643" y="3298808"/>
                  <a:pt x="6018918" y="3323358"/>
                  <a:pt x="5911715" y="3347407"/>
                </a:cubicBezTo>
                <a:cubicBezTo>
                  <a:pt x="6070839" y="3366444"/>
                  <a:pt x="6227559" y="3332376"/>
                  <a:pt x="6384279" y="3312836"/>
                </a:cubicBezTo>
                <a:cubicBezTo>
                  <a:pt x="6434757" y="3306824"/>
                  <a:pt x="6513117" y="3260732"/>
                  <a:pt x="6526097" y="3325362"/>
                </a:cubicBezTo>
                <a:cubicBezTo>
                  <a:pt x="6534750" y="3368448"/>
                  <a:pt x="6450622" y="3371454"/>
                  <a:pt x="6403028" y="3383478"/>
                </a:cubicBezTo>
                <a:cubicBezTo>
                  <a:pt x="6192945" y="3435081"/>
                  <a:pt x="5979497" y="3465141"/>
                  <a:pt x="5767013" y="3500713"/>
                </a:cubicBezTo>
                <a:cubicBezTo>
                  <a:pt x="5746822" y="3504220"/>
                  <a:pt x="5720381" y="3501214"/>
                  <a:pt x="5706920" y="3511233"/>
                </a:cubicBezTo>
                <a:cubicBezTo>
                  <a:pt x="5598272" y="3591895"/>
                  <a:pt x="5460782" y="3618449"/>
                  <a:pt x="5310793" y="3677066"/>
                </a:cubicBezTo>
                <a:cubicBezTo>
                  <a:pt x="5405498" y="3704622"/>
                  <a:pt x="5469435" y="3648007"/>
                  <a:pt x="5548276" y="3660533"/>
                </a:cubicBezTo>
                <a:cubicBezTo>
                  <a:pt x="5467993" y="3721154"/>
                  <a:pt x="5374730" y="3732677"/>
                  <a:pt x="5293005" y="3765743"/>
                </a:cubicBezTo>
                <a:cubicBezTo>
                  <a:pt x="5234355" y="3789291"/>
                  <a:pt x="5016580" y="3862938"/>
                  <a:pt x="4983410" y="3883981"/>
                </a:cubicBezTo>
                <a:cubicBezTo>
                  <a:pt x="4883416" y="3949110"/>
                  <a:pt x="4756501" y="3979672"/>
                  <a:pt x="4674775" y="4068850"/>
                </a:cubicBezTo>
                <a:cubicBezTo>
                  <a:pt x="4617087" y="4131477"/>
                  <a:pt x="4520939" y="4119952"/>
                  <a:pt x="4453155" y="4163539"/>
                </a:cubicBezTo>
                <a:cubicBezTo>
                  <a:pt x="4429119" y="4204622"/>
                  <a:pt x="4475751" y="4215143"/>
                  <a:pt x="4492095" y="4237188"/>
                </a:cubicBezTo>
                <a:cubicBezTo>
                  <a:pt x="4513728" y="4266746"/>
                  <a:pt x="4475269" y="4283280"/>
                  <a:pt x="4464213" y="4318851"/>
                </a:cubicBezTo>
                <a:cubicBezTo>
                  <a:pt x="4591608" y="4278771"/>
                  <a:pt x="4713234" y="4255223"/>
                  <a:pt x="4857456" y="4241696"/>
                </a:cubicBezTo>
                <a:cubicBezTo>
                  <a:pt x="4809862" y="4299311"/>
                  <a:pt x="4752174" y="4274261"/>
                  <a:pt x="4713234" y="4295303"/>
                </a:cubicBezTo>
                <a:cubicBezTo>
                  <a:pt x="4687756" y="4308830"/>
                  <a:pt x="4648816" y="4314843"/>
                  <a:pt x="4656026" y="4348410"/>
                </a:cubicBezTo>
                <a:cubicBezTo>
                  <a:pt x="4661795" y="4374963"/>
                  <a:pt x="4694486" y="4371456"/>
                  <a:pt x="4718523" y="4368951"/>
                </a:cubicBezTo>
                <a:cubicBezTo>
                  <a:pt x="4810825" y="4359433"/>
                  <a:pt x="4900722" y="4356425"/>
                  <a:pt x="4989178" y="4420054"/>
                </a:cubicBezTo>
                <a:cubicBezTo>
                  <a:pt x="4764193" y="4512739"/>
                  <a:pt x="4505557" y="4473661"/>
                  <a:pt x="4304127" y="4609933"/>
                </a:cubicBezTo>
                <a:cubicBezTo>
                  <a:pt x="4332491" y="4652018"/>
                  <a:pt x="4372871" y="4629473"/>
                  <a:pt x="4402677" y="4624463"/>
                </a:cubicBezTo>
                <a:cubicBezTo>
                  <a:pt x="4598338" y="4590394"/>
                  <a:pt x="5297331" y="4651016"/>
                  <a:pt x="5398287" y="4608430"/>
                </a:cubicBezTo>
                <a:cubicBezTo>
                  <a:pt x="5460301" y="4582379"/>
                  <a:pt x="5525682" y="4569853"/>
                  <a:pt x="5592504" y="4585886"/>
                </a:cubicBezTo>
                <a:cubicBezTo>
                  <a:pt x="5656923" y="4601416"/>
                  <a:pt x="5640578" y="4819353"/>
                  <a:pt x="5411266" y="4964142"/>
                </a:cubicBezTo>
                <a:cubicBezTo>
                  <a:pt x="5378575" y="4984684"/>
                  <a:pt x="5524721" y="5014244"/>
                  <a:pt x="5480493" y="5031277"/>
                </a:cubicBezTo>
                <a:cubicBezTo>
                  <a:pt x="5445880" y="5044804"/>
                  <a:pt x="5276179" y="5037289"/>
                  <a:pt x="5233393" y="5047810"/>
                </a:cubicBezTo>
                <a:cubicBezTo>
                  <a:pt x="5216567" y="5052318"/>
                  <a:pt x="4701216" y="5221157"/>
                  <a:pt x="4750251" y="5256728"/>
                </a:cubicBezTo>
                <a:cubicBezTo>
                  <a:pt x="4896877" y="5363441"/>
                  <a:pt x="5388190" y="5558833"/>
                  <a:pt x="4508440" y="5624965"/>
                </a:cubicBezTo>
                <a:cubicBezTo>
                  <a:pt x="4536323" y="5663542"/>
                  <a:pt x="4613241" y="5638994"/>
                  <a:pt x="4602665" y="5706629"/>
                </a:cubicBezTo>
                <a:cubicBezTo>
                  <a:pt x="4485845" y="5743202"/>
                  <a:pt x="4350758" y="5741198"/>
                  <a:pt x="4215189" y="5797811"/>
                </a:cubicBezTo>
                <a:cubicBezTo>
                  <a:pt x="4276245" y="5838893"/>
                  <a:pt x="4346432" y="5813844"/>
                  <a:pt x="4407966" y="5826870"/>
                </a:cubicBezTo>
                <a:cubicBezTo>
                  <a:pt x="4373353" y="5878473"/>
                  <a:pt x="4313741" y="5870457"/>
                  <a:pt x="4265186" y="5881478"/>
                </a:cubicBezTo>
                <a:cubicBezTo>
                  <a:pt x="4220479" y="5892001"/>
                  <a:pt x="4125774" y="5981680"/>
                  <a:pt x="4145964" y="5977170"/>
                </a:cubicBezTo>
                <a:cubicBezTo>
                  <a:pt x="4332971" y="5937091"/>
                  <a:pt x="4522862" y="5948113"/>
                  <a:pt x="4710350" y="5909035"/>
                </a:cubicBezTo>
                <a:cubicBezTo>
                  <a:pt x="4772366" y="5896009"/>
                  <a:pt x="4842554" y="5870958"/>
                  <a:pt x="4870916" y="5949616"/>
                </a:cubicBezTo>
                <a:cubicBezTo>
                  <a:pt x="4879571" y="5972663"/>
                  <a:pt x="4873320" y="5980177"/>
                  <a:pt x="4960333" y="5949115"/>
                </a:cubicBezTo>
                <a:cubicBezTo>
                  <a:pt x="4994466" y="5937091"/>
                  <a:pt x="5039656" y="5924065"/>
                  <a:pt x="5073788" y="5953623"/>
                </a:cubicBezTo>
                <a:cubicBezTo>
                  <a:pt x="5052154" y="5990698"/>
                  <a:pt x="5010331" y="5979675"/>
                  <a:pt x="4979084" y="5990197"/>
                </a:cubicBezTo>
                <a:cubicBezTo>
                  <a:pt x="4896397" y="6017250"/>
                  <a:pt x="5180513" y="6120457"/>
                  <a:pt x="5100228" y="6151519"/>
                </a:cubicBezTo>
                <a:cubicBezTo>
                  <a:pt x="4935817" y="6215148"/>
                  <a:pt x="4832938" y="6196611"/>
                  <a:pt x="4666602" y="6266250"/>
                </a:cubicBezTo>
                <a:cubicBezTo>
                  <a:pt x="4723331" y="6264746"/>
                  <a:pt x="4706024" y="6288795"/>
                  <a:pt x="4762750" y="6288795"/>
                </a:cubicBezTo>
                <a:cubicBezTo>
                  <a:pt x="4788229" y="6288795"/>
                  <a:pt x="4815151" y="6294807"/>
                  <a:pt x="4815151" y="6322363"/>
                </a:cubicBezTo>
                <a:cubicBezTo>
                  <a:pt x="4815151" y="6348414"/>
                  <a:pt x="4516613" y="6491199"/>
                  <a:pt x="4558918" y="6504727"/>
                </a:cubicBezTo>
                <a:cubicBezTo>
                  <a:pt x="4674295" y="6541299"/>
                  <a:pt x="4970431" y="6429075"/>
                  <a:pt x="4899280" y="6480679"/>
                </a:cubicBezTo>
                <a:cubicBezTo>
                  <a:pt x="4791114" y="6559337"/>
                  <a:pt x="4774769" y="6574868"/>
                  <a:pt x="4692563" y="6586391"/>
                </a:cubicBezTo>
                <a:cubicBezTo>
                  <a:pt x="4621894" y="6596411"/>
                  <a:pt x="4373353" y="6816352"/>
                  <a:pt x="4303645" y="6834888"/>
                </a:cubicBezTo>
                <a:cubicBezTo>
                  <a:pt x="4288262" y="6838896"/>
                  <a:pt x="4291687" y="6845065"/>
                  <a:pt x="4307829" y="6852361"/>
                </a:cubicBezTo>
                <a:lnTo>
                  <a:pt x="432378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5F8821C-D43F-3AEA-CAE9-340A20CC95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01709" y="2523112"/>
            <a:ext cx="7211127" cy="1528991"/>
          </a:xfrm>
        </p:spPr>
        <p:txBody>
          <a:bodyPr anchor="b">
            <a:normAutofit/>
          </a:bodyPr>
          <a:lstStyle/>
          <a:p>
            <a:r>
              <a:rPr lang="en-US">
                <a:latin typeface="Aptos"/>
              </a:rPr>
              <a:t>Hardware Components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24B1DF-08BE-B115-E26A-8E6A133014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64115" y="3838937"/>
            <a:ext cx="6863885" cy="1956482"/>
          </a:xfrm>
        </p:spPr>
        <p:txBody>
          <a:bodyPr vert="horz" lIns="91440" tIns="45720" rIns="91440" bIns="45720" rtlCol="0" anchor="t">
            <a:noAutofit/>
          </a:bodyPr>
          <a:lstStyle/>
          <a:p>
            <a:endParaRPr lang="en-US" sz="2000" dirty="0"/>
          </a:p>
          <a:p>
            <a:r>
              <a:rPr lang="en-US" sz="2000" b="1">
                <a:ea typeface="+mn-lt"/>
                <a:cs typeface="+mn-lt"/>
              </a:rPr>
              <a:t>Arduino Uno/Nano</a:t>
            </a:r>
            <a:r>
              <a:rPr lang="en-US" sz="2000">
                <a:ea typeface="+mn-lt"/>
                <a:cs typeface="+mn-lt"/>
              </a:rPr>
              <a:t> (Serial @ 9600)</a:t>
            </a:r>
            <a:endParaRPr lang="en-US" sz="2000" dirty="0"/>
          </a:p>
          <a:p>
            <a:r>
              <a:rPr lang="en-US" sz="2000" b="1">
                <a:ea typeface="+mn-lt"/>
                <a:cs typeface="+mn-lt"/>
              </a:rPr>
              <a:t>IR Sensors ×4:</a:t>
            </a:r>
            <a:r>
              <a:rPr lang="en-US" sz="2000">
                <a:ea typeface="+mn-lt"/>
                <a:cs typeface="+mn-lt"/>
              </a:rPr>
              <a:t> Digital pins </a:t>
            </a:r>
            <a:r>
              <a:rPr lang="en-US" sz="2000" b="1">
                <a:ea typeface="+mn-lt"/>
                <a:cs typeface="+mn-lt"/>
              </a:rPr>
              <a:t>D5, D6, D7, D8</a:t>
            </a:r>
            <a:endParaRPr lang="en-US" sz="2000" dirty="0"/>
          </a:p>
          <a:p>
            <a:r>
              <a:rPr lang="en-US" sz="2000" b="1">
                <a:ea typeface="+mn-lt"/>
                <a:cs typeface="+mn-lt"/>
              </a:rPr>
              <a:t>I²C LCD 16×2:</a:t>
            </a:r>
            <a:r>
              <a:rPr lang="en-US" sz="2000">
                <a:ea typeface="+mn-lt"/>
                <a:cs typeface="+mn-lt"/>
              </a:rPr>
              <a:t> Address </a:t>
            </a:r>
            <a:r>
              <a:rPr lang="en-US" sz="2000" b="1">
                <a:ea typeface="+mn-lt"/>
                <a:cs typeface="+mn-lt"/>
              </a:rPr>
              <a:t>0x27</a:t>
            </a:r>
            <a:r>
              <a:rPr lang="en-US" sz="2000">
                <a:ea typeface="+mn-lt"/>
                <a:cs typeface="+mn-lt"/>
              </a:rPr>
              <a:t> (SDA/SCL)</a:t>
            </a:r>
            <a:endParaRPr lang="en-US" sz="2000" dirty="0"/>
          </a:p>
          <a:p>
            <a:r>
              <a:rPr lang="en-US" sz="2000" b="1">
                <a:ea typeface="+mn-lt"/>
                <a:cs typeface="+mn-lt"/>
              </a:rPr>
              <a:t>Power:</a:t>
            </a:r>
            <a:r>
              <a:rPr lang="en-US" sz="2000">
                <a:ea typeface="+mn-lt"/>
                <a:cs typeface="+mn-lt"/>
              </a:rPr>
              <a:t> 5V regulated supply, jumper wires</a:t>
            </a:r>
            <a:endParaRPr lang="en-US" sz="2000" dirty="0"/>
          </a:p>
          <a:p>
            <a:r>
              <a:rPr lang="en-US" sz="2000" b="1">
                <a:ea typeface="+mn-lt"/>
                <a:cs typeface="+mn-lt"/>
              </a:rPr>
              <a:t>Optional: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b="1">
                <a:ea typeface="+mn-lt"/>
                <a:cs typeface="+mn-lt"/>
              </a:rPr>
              <a:t>Servo motor</a:t>
            </a:r>
            <a:r>
              <a:rPr lang="en-US" sz="2000">
                <a:ea typeface="+mn-lt"/>
                <a:cs typeface="+mn-lt"/>
              </a:rPr>
              <a:t> for gate, </a:t>
            </a:r>
            <a:r>
              <a:rPr lang="en-US" sz="2000" b="1">
                <a:ea typeface="+mn-lt"/>
                <a:cs typeface="+mn-lt"/>
              </a:rPr>
              <a:t>Buzzer</a:t>
            </a:r>
            <a:r>
              <a:rPr lang="en-US" sz="2000">
                <a:ea typeface="+mn-lt"/>
                <a:cs typeface="+mn-lt"/>
              </a:rPr>
              <a:t>, </a:t>
            </a:r>
            <a:r>
              <a:rPr lang="en-US" sz="2000" b="1">
                <a:ea typeface="+mn-lt"/>
                <a:cs typeface="+mn-lt"/>
              </a:rPr>
              <a:t>LED indicators</a:t>
            </a:r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7561819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4A8B44-326F-5057-DF7F-8E31BDFB7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en-US" sz="5000">
                <a:latin typeface="Aptos"/>
              </a:rPr>
              <a:t>Circuit &amp; Pin Mapping</a:t>
            </a:r>
            <a:endParaRPr lang="en-US" sz="5000"/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650D18FE-0824-4A46-B22C-A86B52E578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0DB92F-0493-388C-FE40-539D1A711D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547872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sz="2200"/>
          </a:p>
          <a:p>
            <a:r>
              <a:rPr lang="en-US" sz="2200" b="1">
                <a:ea typeface="+mn-lt"/>
                <a:cs typeface="+mn-lt"/>
              </a:rPr>
              <a:t>IR Sensors →</a:t>
            </a:r>
            <a:r>
              <a:rPr lang="en-US" sz="2200">
                <a:ea typeface="+mn-lt"/>
                <a:cs typeface="+mn-lt"/>
              </a:rPr>
              <a:t> D5 (S1), D6 (S2), D7 (S3), D8 (S4)</a:t>
            </a:r>
            <a:endParaRPr lang="en-US" sz="2200"/>
          </a:p>
          <a:p>
            <a:r>
              <a:rPr lang="en-US" sz="2200" b="1">
                <a:ea typeface="+mn-lt"/>
                <a:cs typeface="+mn-lt"/>
              </a:rPr>
              <a:t>LCD (I²C) →</a:t>
            </a:r>
            <a:r>
              <a:rPr lang="en-US" sz="2200">
                <a:ea typeface="+mn-lt"/>
                <a:cs typeface="+mn-lt"/>
              </a:rPr>
              <a:t> SDA/SCL pins (per Arduino board)</a:t>
            </a:r>
            <a:endParaRPr lang="en-US" sz="2200"/>
          </a:p>
          <a:p>
            <a:r>
              <a:rPr lang="en-US" sz="2200" b="1">
                <a:ea typeface="+mn-lt"/>
                <a:cs typeface="+mn-lt"/>
              </a:rPr>
              <a:t>Power:</a:t>
            </a:r>
            <a:r>
              <a:rPr lang="en-US" sz="2200">
                <a:ea typeface="+mn-lt"/>
                <a:cs typeface="+mn-lt"/>
              </a:rPr>
              <a:t> Sensors + LCD from 5V &amp; GND (common ground)</a:t>
            </a:r>
            <a:endParaRPr lang="en-US" sz="2200"/>
          </a:p>
          <a:p>
            <a:r>
              <a:rPr lang="en-US" sz="2200" b="1">
                <a:ea typeface="+mn-lt"/>
                <a:cs typeface="+mn-lt"/>
              </a:rPr>
              <a:t>Best practices:</a:t>
            </a:r>
            <a:r>
              <a:rPr lang="en-US" sz="2200">
                <a:ea typeface="+mn-lt"/>
                <a:cs typeface="+mn-lt"/>
              </a:rPr>
              <a:t> Pull-ups if needed, short sensor cables, tidy wiring</a:t>
            </a:r>
            <a:endParaRPr lang="en-US" sz="2200"/>
          </a:p>
          <a:p>
            <a:endParaRPr lang="en-US" sz="2200"/>
          </a:p>
        </p:txBody>
      </p:sp>
      <p:pic>
        <p:nvPicPr>
          <p:cNvPr id="4" name="Picture 3" descr="A circuit board with wires and a screen&#10;&#10;AI-generated content may be incorrect.">
            <a:extLst>
              <a:ext uri="{FF2B5EF4-FFF2-40B4-BE49-F238E27FC236}">
                <a16:creationId xmlns:a16="http://schemas.microsoft.com/office/drawing/2014/main" id="{B6924738-454B-3077-ACB4-540AD2EE32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9048" y="1559304"/>
            <a:ext cx="5458968" cy="3739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1477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AD318CC-E2A8-4E27-9548-A047A78999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D0178E-99AD-D262-B89D-098F7255E4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065" y="1463040"/>
            <a:ext cx="3796306" cy="2690949"/>
          </a:xfrm>
        </p:spPr>
        <p:txBody>
          <a:bodyPr anchor="t">
            <a:normAutofit/>
          </a:bodyPr>
          <a:lstStyle/>
          <a:p>
            <a:r>
              <a:rPr lang="en-US" sz="4800">
                <a:latin typeface="Aptos"/>
              </a:rPr>
              <a:t>Firmware Logic (Pseudo)</a:t>
            </a:r>
            <a:endParaRPr lang="en-US" sz="480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14B560F-9DD7-4302-A60B-EBD3EF59B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09667" y="4415246"/>
            <a:ext cx="11982332" cy="2087795"/>
            <a:chOff x="143163" y="5763486"/>
            <a:chExt cx="11982332" cy="739555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A9A4357-BD1D-4622-A4FE-766E6AB8DE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357444" y="5763486"/>
              <a:ext cx="11768051" cy="73955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21D6966-343E-49AC-A026-D2497E0C3C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43163" y="5763486"/>
              <a:ext cx="1" cy="739555"/>
            </a:xfrm>
            <a:prstGeom prst="line">
              <a:avLst/>
            </a:prstGeom>
            <a:ln w="1778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3706" y="587829"/>
            <a:ext cx="6505300" cy="568234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817290-7E25-A410-F80C-177F4AFDE9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6218" y="1463039"/>
            <a:ext cx="5542387" cy="4300447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sz="2000"/>
          </a:p>
          <a:p>
            <a:r>
              <a:rPr lang="en-US" sz="2000">
                <a:latin typeface="Consolas"/>
              </a:rPr>
              <a:t>setup()</a:t>
            </a:r>
            <a:r>
              <a:rPr lang="en-US" sz="2000">
                <a:ea typeface="+mn-lt"/>
                <a:cs typeface="+mn-lt"/>
              </a:rPr>
              <a:t>: </a:t>
            </a:r>
            <a:r>
              <a:rPr lang="en-US" sz="2000">
                <a:latin typeface="Consolas"/>
              </a:rPr>
              <a:t>Serial.begin(9600)</a:t>
            </a:r>
            <a:r>
              <a:rPr lang="en-US" sz="2000">
                <a:ea typeface="+mn-lt"/>
                <a:cs typeface="+mn-lt"/>
              </a:rPr>
              <a:t>, </a:t>
            </a:r>
            <a:r>
              <a:rPr lang="en-US" sz="2000">
                <a:latin typeface="Consolas"/>
              </a:rPr>
              <a:t>lcd.init()</a:t>
            </a:r>
            <a:r>
              <a:rPr lang="en-US" sz="2000">
                <a:ea typeface="+mn-lt"/>
                <a:cs typeface="+mn-lt"/>
              </a:rPr>
              <a:t>, </a:t>
            </a:r>
            <a:r>
              <a:rPr lang="en-US" sz="2000">
                <a:latin typeface="Consolas"/>
              </a:rPr>
              <a:t>lcd.backlight()</a:t>
            </a:r>
            <a:r>
              <a:rPr lang="en-US" sz="2000">
                <a:ea typeface="+mn-lt"/>
                <a:cs typeface="+mn-lt"/>
              </a:rPr>
              <a:t>, pinModes</a:t>
            </a:r>
            <a:endParaRPr lang="en-US" sz="2000"/>
          </a:p>
          <a:p>
            <a:r>
              <a:rPr lang="en-US" sz="2000" b="1">
                <a:ea typeface="+mn-lt"/>
                <a:cs typeface="+mn-lt"/>
              </a:rPr>
              <a:t>Welcome screens</a:t>
            </a:r>
            <a:r>
              <a:rPr lang="en-US" sz="2000">
                <a:ea typeface="+mn-lt"/>
                <a:cs typeface="+mn-lt"/>
              </a:rPr>
              <a:t> (brief delays), then loop</a:t>
            </a:r>
            <a:endParaRPr lang="en-US" sz="2000"/>
          </a:p>
          <a:p>
            <a:r>
              <a:rPr lang="en-US" sz="2000">
                <a:latin typeface="Consolas"/>
              </a:rPr>
              <a:t>loop()</a:t>
            </a:r>
            <a:r>
              <a:rPr lang="en-US" sz="2000">
                <a:ea typeface="+mn-lt"/>
                <a:cs typeface="+mn-lt"/>
              </a:rPr>
              <a:t>:</a:t>
            </a:r>
            <a:endParaRPr lang="en-US" sz="2000"/>
          </a:p>
          <a:p>
            <a:pPr lvl="1"/>
            <a:r>
              <a:rPr lang="en-US" sz="2000">
                <a:ea typeface="+mn-lt"/>
                <a:cs typeface="+mn-lt"/>
              </a:rPr>
              <a:t>Read S1..S4 → compute </a:t>
            </a:r>
            <a:r>
              <a:rPr lang="en-US" sz="2000">
                <a:latin typeface="Consolas"/>
              </a:rPr>
              <a:t>Occupied</a:t>
            </a:r>
            <a:r>
              <a:rPr lang="en-US" sz="2000">
                <a:ea typeface="+mn-lt"/>
                <a:cs typeface="+mn-lt"/>
              </a:rPr>
              <a:t> &amp; </a:t>
            </a:r>
            <a:r>
              <a:rPr lang="en-US" sz="2000">
                <a:latin typeface="Consolas"/>
              </a:rPr>
              <a:t>Available</a:t>
            </a:r>
            <a:endParaRPr lang="en-US" sz="2000"/>
          </a:p>
          <a:p>
            <a:pPr lvl="1"/>
            <a:r>
              <a:rPr lang="en-US" sz="2000">
                <a:ea typeface="+mn-lt"/>
                <a:cs typeface="+mn-lt"/>
              </a:rPr>
              <a:t>Update LCD lines (status + count)</a:t>
            </a:r>
            <a:endParaRPr lang="en-US" sz="2000"/>
          </a:p>
          <a:p>
            <a:pPr lvl="1"/>
            <a:r>
              <a:rPr lang="en-US" sz="2000">
                <a:ea typeface="+mn-lt"/>
                <a:cs typeface="+mn-lt"/>
              </a:rPr>
              <a:t>(Optional) If </a:t>
            </a:r>
            <a:r>
              <a:rPr lang="en-US" sz="2000">
                <a:latin typeface="Consolas"/>
              </a:rPr>
              <a:t>Available == 0</a:t>
            </a:r>
            <a:r>
              <a:rPr lang="en-US" sz="2000">
                <a:ea typeface="+mn-lt"/>
                <a:cs typeface="+mn-lt"/>
              </a:rPr>
              <a:t> → lock gate / buzzer ON</a:t>
            </a:r>
            <a:endParaRPr lang="en-US" sz="2000"/>
          </a:p>
          <a:p>
            <a:r>
              <a:rPr lang="en-US" sz="2000" b="1">
                <a:ea typeface="+mn-lt"/>
                <a:cs typeface="+mn-lt"/>
              </a:rPr>
              <a:t>Key funcs:</a:t>
            </a:r>
            <a:r>
              <a:rPr lang="en-US" sz="2000">
                <a:ea typeface="+mn-lt"/>
                <a:cs typeface="+mn-lt"/>
              </a:rPr>
              <a:t> </a:t>
            </a:r>
            <a:r>
              <a:rPr lang="en-US" sz="2000">
                <a:latin typeface="Consolas"/>
              </a:rPr>
              <a:t>Read_Sensor()</a:t>
            </a:r>
            <a:r>
              <a:rPr lang="en-US" sz="2000">
                <a:ea typeface="+mn-lt"/>
                <a:cs typeface="+mn-lt"/>
              </a:rPr>
              <a:t>, </a:t>
            </a:r>
            <a:r>
              <a:rPr lang="en-US" sz="2000">
                <a:latin typeface="Consolas"/>
              </a:rPr>
              <a:t>updateLCD()</a:t>
            </a:r>
            <a:endParaRPr lang="en-US" sz="2000"/>
          </a:p>
          <a:p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16159593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4959E9-057C-750B-545B-AC672428F6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240" y="1050595"/>
            <a:ext cx="8074815" cy="1618489"/>
          </a:xfrm>
        </p:spPr>
        <p:txBody>
          <a:bodyPr anchor="ctr">
            <a:normAutofit/>
          </a:bodyPr>
          <a:lstStyle/>
          <a:p>
            <a:r>
              <a:rPr lang="en-US" sz="7200">
                <a:latin typeface="Aptos"/>
              </a:rPr>
              <a:t>LCD UI &amp; Messages</a:t>
            </a:r>
            <a:endParaRPr lang="en-US" sz="72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FBF283-14A8-5835-1155-F682A0AD4D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5240" y="2969469"/>
            <a:ext cx="8074815" cy="2800395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sz="2200"/>
          </a:p>
          <a:p>
            <a:r>
              <a:rPr lang="en-US" sz="2200" b="1">
                <a:ea typeface="+mn-lt"/>
                <a:cs typeface="+mn-lt"/>
              </a:rPr>
              <a:t>Line 1:</a:t>
            </a:r>
            <a:r>
              <a:rPr lang="en-US" sz="2200">
                <a:ea typeface="+mn-lt"/>
                <a:cs typeface="+mn-lt"/>
              </a:rPr>
              <a:t> “Parking Status | Slots: n”</a:t>
            </a:r>
            <a:endParaRPr lang="en-US" sz="2200"/>
          </a:p>
          <a:p>
            <a:r>
              <a:rPr lang="en-US" sz="2200" b="1">
                <a:ea typeface="+mn-lt"/>
                <a:cs typeface="+mn-lt"/>
              </a:rPr>
              <a:t>Line 2:</a:t>
            </a:r>
            <a:r>
              <a:rPr lang="en-US" sz="2200">
                <a:ea typeface="+mn-lt"/>
                <a:cs typeface="+mn-lt"/>
              </a:rPr>
              <a:t> “S1:S2:S3:S4 (E/O)” or “Welcome / Full / Space Available”</a:t>
            </a:r>
            <a:endParaRPr lang="en-US" sz="2200"/>
          </a:p>
          <a:p>
            <a:r>
              <a:rPr lang="en-US" sz="2200">
                <a:ea typeface="+mn-lt"/>
                <a:cs typeface="+mn-lt"/>
              </a:rPr>
              <a:t>Example:</a:t>
            </a:r>
            <a:endParaRPr lang="en-US" sz="2200"/>
          </a:p>
          <a:p>
            <a:pPr lvl="1"/>
            <a:r>
              <a:rPr lang="en-US" sz="2200">
                <a:latin typeface="Consolas"/>
              </a:rPr>
              <a:t>Slots: 3 | S: E E O E</a:t>
            </a:r>
            <a:r>
              <a:rPr lang="en-US" sz="2200">
                <a:ea typeface="+mn-lt"/>
                <a:cs typeface="+mn-lt"/>
              </a:rPr>
              <a:t> (E=Empty, F=Full)</a:t>
            </a:r>
            <a:endParaRPr lang="en-US" sz="2200"/>
          </a:p>
          <a:p>
            <a:pPr lvl="1"/>
            <a:r>
              <a:rPr lang="en-US" sz="2200">
                <a:latin typeface="Consolas"/>
              </a:rPr>
              <a:t>Parking FULL</a:t>
            </a:r>
            <a:r>
              <a:rPr lang="en-US" sz="2200">
                <a:ea typeface="+mn-lt"/>
                <a:cs typeface="+mn-lt"/>
              </a:rPr>
              <a:t> when </a:t>
            </a:r>
            <a:r>
              <a:rPr lang="en-US" sz="2200">
                <a:latin typeface="Consolas"/>
              </a:rPr>
              <a:t>Available == 0</a:t>
            </a:r>
            <a:endParaRPr lang="en-US" sz="2200"/>
          </a:p>
          <a:p>
            <a:endParaRPr lang="en-US" sz="2200"/>
          </a:p>
        </p:txBody>
      </p:sp>
    </p:spTree>
    <p:extLst>
      <p:ext uri="{BB962C8B-B14F-4D97-AF65-F5344CB8AC3E}">
        <p14:creationId xmlns:p14="http://schemas.microsoft.com/office/powerpoint/2010/main" val="14767007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13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office theme</vt:lpstr>
      <vt:lpstr>Smart Car Parking Management System</vt:lpstr>
      <vt:lpstr>Problem &amp; Motivation</vt:lpstr>
      <vt:lpstr>Research Gap</vt:lpstr>
      <vt:lpstr>System Overview</vt:lpstr>
      <vt:lpstr>Block diagram</vt:lpstr>
      <vt:lpstr>Hardware Components</vt:lpstr>
      <vt:lpstr>Circuit &amp; Pin Mapping</vt:lpstr>
      <vt:lpstr>Firmware Logic (Pseudo)</vt:lpstr>
      <vt:lpstr>LCD UI &amp; Messages</vt:lpstr>
      <vt:lpstr>Testing &amp; Results</vt:lpstr>
      <vt:lpstr>Limitations &amp; Mitigations</vt:lpstr>
      <vt:lpstr>Future Upgrades &amp; Conclusion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192</cp:revision>
  <dcterms:created xsi:type="dcterms:W3CDTF">2025-08-12T23:35:56Z</dcterms:created>
  <dcterms:modified xsi:type="dcterms:W3CDTF">2025-08-14T14:50:57Z</dcterms:modified>
</cp:coreProperties>
</file>